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2"/>
    <p:sldId id="257" r:id="rId3"/>
  </p:sldIdLst>
  <p:sldSz cx="51206400" cy="38404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77"/>
    <p:restoredTop sz="94710"/>
  </p:normalViewPr>
  <p:slideViewPr>
    <p:cSldViewPr snapToGrid="0">
      <p:cViewPr>
        <p:scale>
          <a:sx n="29" d="100"/>
          <a:sy n="29" d="100"/>
        </p:scale>
        <p:origin x="53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840479" y="6285233"/>
            <a:ext cx="43525441" cy="13370561"/>
          </a:xfrm>
          <a:prstGeom prst="rect">
            <a:avLst/>
          </a:prstGeom>
        </p:spPr>
        <p:txBody>
          <a:bodyPr anchor="b"/>
          <a:lstStyle>
            <a:lvl1pPr algn="ctr">
              <a:defRPr sz="33600"/>
            </a:lvl1pPr>
          </a:lstStyle>
          <a:p>
            <a:r>
              <a:t>Title Text</a:t>
            </a:r>
          </a:p>
        </p:txBody>
      </p:sp>
      <p:sp>
        <p:nvSpPr>
          <p:cNvPr id="12" name="Body Level One…"/>
          <p:cNvSpPr txBox="1">
            <a:spLocks noGrp="1"/>
          </p:cNvSpPr>
          <p:nvPr>
            <p:ph type="body" sz="quarter" idx="1"/>
          </p:nvPr>
        </p:nvSpPr>
        <p:spPr>
          <a:xfrm>
            <a:off x="6400800" y="20171413"/>
            <a:ext cx="38404800" cy="9272269"/>
          </a:xfrm>
          <a:prstGeom prst="rect">
            <a:avLst/>
          </a:prstGeom>
        </p:spPr>
        <p:txBody>
          <a:bodyPr/>
          <a:lstStyle>
            <a:lvl1pPr marL="0" indent="0" algn="ctr">
              <a:buSzTx/>
              <a:buFontTx/>
              <a:buNone/>
              <a:defRPr sz="13400"/>
            </a:lvl1pPr>
            <a:lvl2pPr marL="0" indent="2560320" algn="ctr">
              <a:buSzTx/>
              <a:buFontTx/>
              <a:buNone/>
              <a:defRPr sz="13400"/>
            </a:lvl2pPr>
            <a:lvl3pPr marL="0" indent="5120640" algn="ctr">
              <a:buSzTx/>
              <a:buFontTx/>
              <a:buNone/>
              <a:defRPr sz="13400"/>
            </a:lvl3pPr>
            <a:lvl4pPr marL="0" indent="7680959" algn="ctr">
              <a:buSzTx/>
              <a:buFontTx/>
              <a:buNone/>
              <a:defRPr sz="13400"/>
            </a:lvl4pPr>
            <a:lvl5pPr marL="0" indent="10241280" algn="ctr">
              <a:buSzTx/>
              <a:buFontTx/>
              <a:buNone/>
              <a:defRPr sz="13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3493773" y="9574541"/>
            <a:ext cx="44165522" cy="15975328"/>
          </a:xfrm>
          <a:prstGeom prst="rect">
            <a:avLst/>
          </a:prstGeom>
        </p:spPr>
        <p:txBody>
          <a:bodyPr anchor="b"/>
          <a:lstStyle>
            <a:lvl1pPr>
              <a:defRPr sz="33600"/>
            </a:lvl1pPr>
          </a:lstStyle>
          <a:p>
            <a:r>
              <a:t>Title Text</a:t>
            </a:r>
          </a:p>
        </p:txBody>
      </p:sp>
      <p:sp>
        <p:nvSpPr>
          <p:cNvPr id="30" name="Body Level One…"/>
          <p:cNvSpPr txBox="1">
            <a:spLocks noGrp="1"/>
          </p:cNvSpPr>
          <p:nvPr>
            <p:ph type="body" sz="quarter" idx="1"/>
          </p:nvPr>
        </p:nvSpPr>
        <p:spPr>
          <a:xfrm>
            <a:off x="3493773" y="25701000"/>
            <a:ext cx="44165522" cy="8401048"/>
          </a:xfrm>
          <a:prstGeom prst="rect">
            <a:avLst/>
          </a:prstGeom>
        </p:spPr>
        <p:txBody>
          <a:bodyPr/>
          <a:lstStyle>
            <a:lvl1pPr marL="0" indent="0">
              <a:buSzTx/>
              <a:buFontTx/>
              <a:buNone/>
              <a:defRPr sz="13400"/>
            </a:lvl1pPr>
            <a:lvl2pPr marL="0" indent="2560320">
              <a:buSzTx/>
              <a:buFontTx/>
              <a:buNone/>
              <a:defRPr sz="13400"/>
            </a:lvl2pPr>
            <a:lvl3pPr marL="0" indent="5120640">
              <a:buSzTx/>
              <a:buFontTx/>
              <a:buNone/>
              <a:defRPr sz="13400"/>
            </a:lvl3pPr>
            <a:lvl4pPr marL="0" indent="7680959">
              <a:buSzTx/>
              <a:buFontTx/>
              <a:buNone/>
              <a:defRPr sz="13400"/>
            </a:lvl4pPr>
            <a:lvl5pPr marL="0" indent="10241280">
              <a:buSzTx/>
              <a:buFontTx/>
              <a:buNone/>
              <a:defRPr sz="134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3520440" y="10223500"/>
            <a:ext cx="21762720" cy="2436749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3527109" y="2044707"/>
            <a:ext cx="44165523" cy="7423155"/>
          </a:xfrm>
          <a:prstGeom prst="rect">
            <a:avLst/>
          </a:prstGeom>
        </p:spPr>
        <p:txBody>
          <a:bodyPr/>
          <a:lstStyle/>
          <a:p>
            <a:r>
              <a:t>Title Text</a:t>
            </a:r>
          </a:p>
        </p:txBody>
      </p:sp>
      <p:sp>
        <p:nvSpPr>
          <p:cNvPr id="48" name="Body Level One…"/>
          <p:cNvSpPr txBox="1">
            <a:spLocks noGrp="1"/>
          </p:cNvSpPr>
          <p:nvPr>
            <p:ph type="body" sz="quarter" idx="1"/>
          </p:nvPr>
        </p:nvSpPr>
        <p:spPr>
          <a:xfrm>
            <a:off x="3527114" y="9414512"/>
            <a:ext cx="21662706" cy="4613909"/>
          </a:xfrm>
          <a:prstGeom prst="rect">
            <a:avLst/>
          </a:prstGeom>
        </p:spPr>
        <p:txBody>
          <a:bodyPr anchor="b"/>
          <a:lstStyle>
            <a:lvl1pPr marL="0" indent="0">
              <a:buSzTx/>
              <a:buFontTx/>
              <a:buNone/>
              <a:defRPr sz="13400" b="1"/>
            </a:lvl1pPr>
            <a:lvl2pPr marL="0" indent="2560320">
              <a:buSzTx/>
              <a:buFontTx/>
              <a:buNone/>
              <a:defRPr sz="13400" b="1"/>
            </a:lvl2pPr>
            <a:lvl3pPr marL="0" indent="5120640">
              <a:buSzTx/>
              <a:buFontTx/>
              <a:buNone/>
              <a:defRPr sz="13400" b="1"/>
            </a:lvl3pPr>
            <a:lvl4pPr marL="0" indent="7680959">
              <a:buSzTx/>
              <a:buFontTx/>
              <a:buNone/>
              <a:defRPr sz="13400" b="1"/>
            </a:lvl4pPr>
            <a:lvl5pPr marL="0" indent="10241280">
              <a:buSzTx/>
              <a:buFontTx/>
              <a:buNone/>
              <a:defRPr sz="13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25923242" y="9414512"/>
            <a:ext cx="21769391" cy="4613909"/>
          </a:xfrm>
          <a:prstGeom prst="rect">
            <a:avLst/>
          </a:prstGeom>
        </p:spPr>
        <p:txBody>
          <a:bodyPr anchor="b"/>
          <a:lstStyle/>
          <a:p>
            <a:pPr marL="0" indent="0">
              <a:buSzTx/>
              <a:buFontTx/>
              <a:buNone/>
              <a:defRPr sz="13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3527109" y="2560320"/>
            <a:ext cx="16515398" cy="8961120"/>
          </a:xfrm>
          <a:prstGeom prst="rect">
            <a:avLst/>
          </a:prstGeom>
        </p:spPr>
        <p:txBody>
          <a:bodyPr anchor="b"/>
          <a:lstStyle>
            <a:lvl1pPr>
              <a:defRPr sz="17900"/>
            </a:lvl1pPr>
          </a:lstStyle>
          <a:p>
            <a:r>
              <a:t>Title Text</a:t>
            </a:r>
          </a:p>
        </p:txBody>
      </p:sp>
      <p:sp>
        <p:nvSpPr>
          <p:cNvPr id="73" name="Body Level One…"/>
          <p:cNvSpPr txBox="1">
            <a:spLocks noGrp="1"/>
          </p:cNvSpPr>
          <p:nvPr>
            <p:ph type="body" sz="half" idx="1"/>
          </p:nvPr>
        </p:nvSpPr>
        <p:spPr>
          <a:xfrm>
            <a:off x="21769390" y="5529588"/>
            <a:ext cx="25923240" cy="27292301"/>
          </a:xfrm>
          <a:prstGeom prst="rect">
            <a:avLst/>
          </a:prstGeom>
        </p:spPr>
        <p:txBody>
          <a:bodyPr/>
          <a:lstStyle>
            <a:lvl1pPr marL="1280160" indent="-1280160">
              <a:defRPr sz="17900"/>
            </a:lvl1pPr>
            <a:lvl2pPr marL="4029221" indent="-1468901">
              <a:defRPr sz="17900"/>
            </a:lvl2pPr>
            <a:lvl3pPr marL="6830703" indent="-1710063">
              <a:defRPr sz="17900"/>
            </a:lvl3pPr>
            <a:lvl4pPr marL="9726929" indent="-2045969">
              <a:defRPr sz="17900"/>
            </a:lvl4pPr>
            <a:lvl5pPr marL="12287250" indent="-2045969">
              <a:defRPr sz="179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3527110" y="11521439"/>
            <a:ext cx="16515397" cy="21344894"/>
          </a:xfrm>
          <a:prstGeom prst="rect">
            <a:avLst/>
          </a:prstGeom>
        </p:spPr>
        <p:txBody>
          <a:bodyPr/>
          <a:lstStyle/>
          <a:p>
            <a:pPr marL="0" indent="0">
              <a:buSzTx/>
              <a:buFontTx/>
              <a:buNone/>
              <a:defRPr sz="89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3527109" y="2560320"/>
            <a:ext cx="16515398" cy="8961120"/>
          </a:xfrm>
          <a:prstGeom prst="rect">
            <a:avLst/>
          </a:prstGeom>
        </p:spPr>
        <p:txBody>
          <a:bodyPr anchor="b"/>
          <a:lstStyle>
            <a:lvl1pPr>
              <a:defRPr sz="17900"/>
            </a:lvl1pPr>
          </a:lstStyle>
          <a:p>
            <a:r>
              <a:t>Title Text</a:t>
            </a:r>
          </a:p>
        </p:txBody>
      </p:sp>
      <p:sp>
        <p:nvSpPr>
          <p:cNvPr id="83" name="Picture Placeholder 2"/>
          <p:cNvSpPr>
            <a:spLocks noGrp="1"/>
          </p:cNvSpPr>
          <p:nvPr>
            <p:ph type="pic" sz="half" idx="21"/>
          </p:nvPr>
        </p:nvSpPr>
        <p:spPr>
          <a:xfrm>
            <a:off x="21769390" y="5529588"/>
            <a:ext cx="25923240" cy="27292301"/>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3527109" y="11521440"/>
            <a:ext cx="16515398" cy="21344893"/>
          </a:xfrm>
          <a:prstGeom prst="rect">
            <a:avLst/>
          </a:prstGeom>
        </p:spPr>
        <p:txBody>
          <a:bodyPr/>
          <a:lstStyle>
            <a:lvl1pPr marL="0" indent="0">
              <a:buSzTx/>
              <a:buFontTx/>
              <a:buNone/>
              <a:defRPr sz="8900"/>
            </a:lvl1pPr>
            <a:lvl2pPr marL="0" indent="2560320">
              <a:buSzTx/>
              <a:buFontTx/>
              <a:buNone/>
              <a:defRPr sz="8900"/>
            </a:lvl2pPr>
            <a:lvl3pPr marL="0" indent="5120640">
              <a:buSzTx/>
              <a:buFontTx/>
              <a:buNone/>
              <a:defRPr sz="8900"/>
            </a:lvl3pPr>
            <a:lvl4pPr marL="0" indent="7680959">
              <a:buSzTx/>
              <a:buFontTx/>
              <a:buNone/>
              <a:defRPr sz="8900"/>
            </a:lvl4pPr>
            <a:lvl5pPr marL="0" indent="10241280">
              <a:buSzTx/>
              <a:buFontTx/>
              <a:buNone/>
              <a:defRPr sz="89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520440" y="2044707"/>
            <a:ext cx="44165522" cy="74231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3520440" y="10223500"/>
            <a:ext cx="44165522" cy="24367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6719288" y="36145394"/>
            <a:ext cx="966674" cy="945045"/>
          </a:xfrm>
          <a:prstGeom prst="rect">
            <a:avLst/>
          </a:prstGeom>
          <a:ln w="12700">
            <a:miter lim="400000"/>
          </a:ln>
        </p:spPr>
        <p:txBody>
          <a:bodyPr wrap="none" lIns="45719" rIns="45719" anchor="ctr">
            <a:spAutoFit/>
          </a:bodyPr>
          <a:lstStyle>
            <a:lvl1pPr algn="r">
              <a:defRPr sz="67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1pPr>
      <a:lvl2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2pPr>
      <a:lvl3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3pPr>
      <a:lvl4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4pPr>
      <a:lvl5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5pPr>
      <a:lvl6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6pPr>
      <a:lvl7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7pPr>
      <a:lvl8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8pPr>
      <a:lvl9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9pPr>
    </p:titleStyle>
    <p:bodyStyle>
      <a:lvl1pPr marL="1280160" marR="0" indent="-1280160"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1pPr>
      <a:lvl2pPr marL="4050655" marR="0" indent="-1490335"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2pPr>
      <a:lvl3pPr marL="6903719" marR="0" indent="-1783079"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3pPr>
      <a:lvl4pPr marL="9678009" marR="0" indent="-1997049"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4pPr>
      <a:lvl5pPr marL="12238329" marR="0" indent="-1997049"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5pPr>
      <a:lvl6pPr marL="14798650" marR="0" indent="-1997049"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6pPr>
      <a:lvl7pPr marL="17358969" marR="0" indent="-1997050"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7pPr>
      <a:lvl8pPr marL="19919289" marR="0" indent="-1997050"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8pPr>
      <a:lvl9pPr marL="22479609" marR="0" indent="-1997050"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jpe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hyperlink" Target="https://fernhurstbooks.com/knowledge_centre/94/points_of_sailing" TargetMode="External"/><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6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6F8FC"/>
            </a:gs>
            <a:gs pos="74000">
              <a:srgbClr val="ABC0E4"/>
            </a:gs>
            <a:gs pos="83000">
              <a:srgbClr val="ABC0E4"/>
            </a:gs>
            <a:gs pos="100000">
              <a:srgbClr val="C7D5ED"/>
            </a:gs>
          </a:gsLst>
          <a:lin ang="5400000" scaled="0"/>
        </a:gradFill>
        <a:effectLst/>
      </p:bgPr>
    </p:bg>
    <p:spTree>
      <p:nvGrpSpPr>
        <p:cNvPr id="1" name=""/>
        <p:cNvGrpSpPr/>
        <p:nvPr/>
      </p:nvGrpSpPr>
      <p:grpSpPr>
        <a:xfrm>
          <a:off x="0" y="0"/>
          <a:ext cx="0" cy="0"/>
          <a:chOff x="0" y="0"/>
          <a:chExt cx="0" cy="0"/>
        </a:xfrm>
      </p:grpSpPr>
      <p:pic>
        <p:nvPicPr>
          <p:cNvPr id="1030" name="Picture 6" descr="The Best Freshwater Shrimp For Sale | Shrimpy Business">
            <a:extLst>
              <a:ext uri="{FF2B5EF4-FFF2-40B4-BE49-F238E27FC236}">
                <a16:creationId xmlns:a16="http://schemas.microsoft.com/office/drawing/2014/main" id="{15E5FFEE-64DF-A398-1F5F-78CDFDA6C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0542" y="2272540"/>
            <a:ext cx="3384550" cy="2901950"/>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9"/>
          <p:cNvSpPr txBox="1"/>
          <p:nvPr/>
        </p:nvSpPr>
        <p:spPr>
          <a:xfrm>
            <a:off x="14204405" y="18260070"/>
            <a:ext cx="12013341"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4000" b="1"/>
            </a:pPr>
            <a:r>
              <a:rPr lang="en-US" sz="4800" dirty="0"/>
              <a:t>Equations</a:t>
            </a:r>
          </a:p>
          <a:p>
            <a:pPr>
              <a:defRPr sz="4000" b="1"/>
            </a:pPr>
            <a:endParaRPr i="1" dirty="0"/>
          </a:p>
        </p:txBody>
      </p:sp>
      <mc:AlternateContent xmlns:mc="http://schemas.openxmlformats.org/markup-compatibility/2006">
        <mc:Choice xmlns:a14="http://schemas.microsoft.com/office/drawing/2010/main" Requires="a14">
          <p:sp>
            <p:nvSpPr>
              <p:cNvPr id="99" name="TextBox 22"/>
              <p:cNvSpPr txBox="1"/>
              <p:nvPr/>
            </p:nvSpPr>
            <p:spPr>
              <a:xfrm>
                <a:off x="713032" y="13089255"/>
                <a:ext cx="12729531" cy="1621982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45719" rIns="45719">
                <a:spAutoFit/>
              </a:bodyPr>
              <a:lstStyle/>
              <a:p>
                <a:pPr>
                  <a:defRPr sz="4000" b="1"/>
                </a:pPr>
                <a:r>
                  <a:rPr lang="en-US" sz="4800" dirty="0"/>
                  <a:t>The Problem</a:t>
                </a:r>
              </a:p>
              <a:p>
                <a:pPr>
                  <a:defRPr sz="4000"/>
                </a:pPr>
                <a:r>
                  <a:rPr lang="en-US" sz="4800" dirty="0"/>
                  <a:t>We seek to find the fastest route between two points in a cartesian plane with time-dependent wind. Our sailboat has two controls:</a:t>
                </a:r>
              </a:p>
              <a:p>
                <a:pPr marL="571500" indent="-571500">
                  <a:buFont typeface="Arial" panose="020B0604020202020204" pitchFamily="34" charset="0"/>
                  <a:buChar char="•"/>
                  <a:defRPr sz="4000"/>
                </a:pPr>
                <a:endParaRPr lang="en-US" sz="4800" dirty="0"/>
              </a:p>
              <a:p>
                <a:pPr marL="685800" indent="-685800">
                  <a:buFont typeface="System Font Regular"/>
                  <a:buChar char="🦐"/>
                  <a:defRPr sz="4000"/>
                </a:pPr>
                <a:r>
                  <a:rPr lang="en-US" sz="4800" dirty="0"/>
                  <a:t>The angle of the boom (the support for the sail) relative to the boat, given by </a:t>
                </a:r>
                <a14:m>
                  <m:oMath xmlns:m="http://schemas.openxmlformats.org/officeDocument/2006/math">
                    <m:sSub>
                      <m:sSubPr>
                        <m:ctrlPr>
                          <a:rPr lang="en-US" sz="4800" i="1">
                            <a:latin typeface="Cambria Math" panose="02040503050406030204" pitchFamily="18" charset="0"/>
                          </a:rPr>
                        </m:ctrlPr>
                      </m:sSubPr>
                      <m:e>
                        <m:r>
                          <m:rPr>
                            <m:nor/>
                          </m:rPr>
                          <a:rPr lang="el-GR" sz="4800" dirty="0"/>
                          <m:t>θ</m:t>
                        </m:r>
                      </m:e>
                      <m:sub>
                        <m:r>
                          <a:rPr lang="en-US" sz="4800" i="1">
                            <a:latin typeface="Cambria Math" panose="02040503050406030204" pitchFamily="18" charset="0"/>
                          </a:rPr>
                          <m:t>𝑏</m:t>
                        </m:r>
                      </m:sub>
                    </m:sSub>
                  </m:oMath>
                </a14:m>
                <a:endParaRPr lang="en-US" sz="4800" dirty="0"/>
              </a:p>
              <a:p>
                <a:pPr marL="685800" indent="-685800">
                  <a:buFont typeface="System Font Regular"/>
                  <a:buChar char="🦐"/>
                  <a:defRPr sz="4000"/>
                </a:pPr>
                <a:r>
                  <a:rPr lang="en-US" sz="4800" dirty="0"/>
                  <a:t>The heading of the boat, given by </a:t>
                </a:r>
                <a14:m>
                  <m:oMath xmlns:m="http://schemas.openxmlformats.org/officeDocument/2006/math">
                    <m:r>
                      <a:rPr lang="en-US" sz="4800" b="0" i="1" smtClean="0">
                        <a:latin typeface="Cambria Math" panose="02040503050406030204" pitchFamily="18" charset="0"/>
                        <a:ea typeface="Cambria Math" panose="02040503050406030204" pitchFamily="18" charset="0"/>
                      </a:rPr>
                      <m:t>𝜑</m:t>
                    </m:r>
                  </m:oMath>
                </a14:m>
                <a:endParaRPr lang="en-US" sz="4800" b="0" dirty="0">
                  <a:ea typeface="Cambria Math" panose="02040503050406030204" pitchFamily="18" charset="0"/>
                </a:endParaRPr>
              </a:p>
              <a:p>
                <a:pPr marL="685800" indent="-685800">
                  <a:buFont typeface="System Font Regular"/>
                  <a:buChar char="🦐"/>
                  <a:defRPr sz="4000"/>
                </a:pPr>
                <a:endParaRPr lang="en-US" dirty="0"/>
              </a:p>
              <a:p>
                <a:pPr>
                  <a:defRPr sz="4000"/>
                </a:pPr>
                <a:r>
                  <a:rPr lang="en-US" sz="4800" dirty="0"/>
                  <a:t>Optimally controlling </a:t>
                </a:r>
                <a14:m>
                  <m:oMath xmlns:m="http://schemas.openxmlformats.org/officeDocument/2006/math">
                    <m:sSub>
                      <m:sSubPr>
                        <m:ctrlPr>
                          <a:rPr lang="en-US" sz="4800" i="1">
                            <a:latin typeface="Cambria Math" panose="02040503050406030204" pitchFamily="18" charset="0"/>
                          </a:rPr>
                        </m:ctrlPr>
                      </m:sSubPr>
                      <m:e>
                        <m:r>
                          <m:rPr>
                            <m:nor/>
                          </m:rPr>
                          <a:rPr lang="el-GR" sz="4800" dirty="0"/>
                          <m:t>θ</m:t>
                        </m:r>
                      </m:e>
                      <m:sub>
                        <m:r>
                          <a:rPr lang="en-US" sz="4800" i="1">
                            <a:latin typeface="Cambria Math" panose="02040503050406030204" pitchFamily="18" charset="0"/>
                          </a:rPr>
                          <m:t>𝑏</m:t>
                        </m:r>
                      </m:sub>
                    </m:sSub>
                    <m:r>
                      <a:rPr lang="en-US" sz="4800" b="0" i="0" smtClean="0">
                        <a:latin typeface="Cambria Math" panose="02040503050406030204" pitchFamily="18" charset="0"/>
                      </a:rPr>
                      <m:t> </m:t>
                    </m:r>
                  </m:oMath>
                </a14:m>
                <a:r>
                  <a:rPr lang="en-US" sz="4800" dirty="0"/>
                  <a:t>maximizes the force of the wind propelling the boat in a desired direction. The angle </a:t>
                </a:r>
                <a14:m>
                  <m:oMath xmlns:m="http://schemas.openxmlformats.org/officeDocument/2006/math">
                    <m:sSub>
                      <m:sSubPr>
                        <m:ctrlPr>
                          <a:rPr lang="en-US" sz="4800" i="1">
                            <a:latin typeface="Cambria Math" panose="02040503050406030204" pitchFamily="18" charset="0"/>
                          </a:rPr>
                        </m:ctrlPr>
                      </m:sSubPr>
                      <m:e>
                        <m:r>
                          <m:rPr>
                            <m:nor/>
                          </m:rPr>
                          <a:rPr lang="el-GR" sz="4800" dirty="0"/>
                          <m:t>θ</m:t>
                        </m:r>
                      </m:e>
                      <m:sub>
                        <m:r>
                          <a:rPr lang="en-US" sz="4800" i="1">
                            <a:latin typeface="Cambria Math" panose="02040503050406030204" pitchFamily="18" charset="0"/>
                          </a:rPr>
                          <m:t>𝑏</m:t>
                        </m:r>
                      </m:sub>
                    </m:sSub>
                  </m:oMath>
                </a14:m>
                <a:r>
                  <a:rPr lang="el-GR" sz="4800" dirty="0"/>
                  <a:t> </a:t>
                </a:r>
                <a:r>
                  <a:rPr lang="en-US" sz="4800" dirty="0"/>
                  <a:t>is constrained such that, when measured from the –x axis, -90</a:t>
                </a:r>
                <a14:m>
                  <m:oMath xmlns:m="http://schemas.openxmlformats.org/officeDocument/2006/math">
                    <m:r>
                      <a:rPr lang="en-US" sz="4800" i="1" smtClean="0">
                        <a:latin typeface="Cambria Math" panose="02040503050406030204" pitchFamily="18" charset="0"/>
                        <a:ea typeface="Cambria Math" panose="02040503050406030204" pitchFamily="18" charset="0"/>
                      </a:rPr>
                      <m:t>°</m:t>
                    </m:r>
                  </m:oMath>
                </a14:m>
                <a:r>
                  <a:rPr lang="en-US" sz="4800" dirty="0"/>
                  <a:t> </a:t>
                </a:r>
                <a14:m>
                  <m:oMath xmlns:m="http://schemas.openxmlformats.org/officeDocument/2006/math">
                    <m:r>
                      <a:rPr lang="en-US" sz="4800" i="1" smtClean="0">
                        <a:latin typeface="Cambria Math" panose="02040503050406030204" pitchFamily="18" charset="0"/>
                        <a:ea typeface="Cambria Math" panose="02040503050406030204" pitchFamily="18" charset="0"/>
                      </a:rPr>
                      <m:t>≤</m:t>
                    </m:r>
                  </m:oMath>
                </a14:m>
                <a:r>
                  <a:rPr lang="en-US" sz="4800" dirty="0"/>
                  <a:t> </a:t>
                </a:r>
                <a14:m>
                  <m:oMath xmlns:m="http://schemas.openxmlformats.org/officeDocument/2006/math">
                    <m:sSub>
                      <m:sSubPr>
                        <m:ctrlPr>
                          <a:rPr lang="en-US" sz="4800" i="1">
                            <a:latin typeface="Cambria Math" panose="02040503050406030204" pitchFamily="18" charset="0"/>
                          </a:rPr>
                        </m:ctrlPr>
                      </m:sSubPr>
                      <m:e>
                        <m:r>
                          <m:rPr>
                            <m:nor/>
                          </m:rPr>
                          <a:rPr lang="el-GR" sz="4800" dirty="0"/>
                          <m:t>θ</m:t>
                        </m:r>
                      </m:e>
                      <m:sub>
                        <m:r>
                          <a:rPr lang="en-US" sz="4800" i="1">
                            <a:latin typeface="Cambria Math" panose="02040503050406030204" pitchFamily="18" charset="0"/>
                          </a:rPr>
                          <m:t>𝑏</m:t>
                        </m:r>
                      </m:sub>
                    </m:sSub>
                  </m:oMath>
                </a14:m>
                <a:r>
                  <a:rPr lang="el-GR" sz="4800" dirty="0"/>
                  <a:t> </a:t>
                </a:r>
                <a14:m>
                  <m:oMath xmlns:m="http://schemas.openxmlformats.org/officeDocument/2006/math">
                    <m:r>
                      <a:rPr lang="el-GR" sz="4800" i="1" smtClean="0">
                        <a:latin typeface="Cambria Math" panose="02040503050406030204" pitchFamily="18" charset="0"/>
                        <a:ea typeface="Cambria Math" panose="02040503050406030204" pitchFamily="18" charset="0"/>
                      </a:rPr>
                      <m:t>≤</m:t>
                    </m:r>
                    <m:r>
                      <a:rPr lang="el-GR" sz="4800" b="0" i="1" smtClean="0">
                        <a:latin typeface="Cambria Math" panose="02040503050406030204" pitchFamily="18" charset="0"/>
                        <a:ea typeface="Cambria Math" panose="02040503050406030204" pitchFamily="18" charset="0"/>
                      </a:rPr>
                      <m:t>9</m:t>
                    </m:r>
                    <m:r>
                      <a:rPr lang="en-US" sz="4800" b="0" i="1" smtClean="0">
                        <a:latin typeface="Cambria Math" panose="02040503050406030204" pitchFamily="18" charset="0"/>
                        <a:ea typeface="Cambria Math" panose="02040503050406030204" pitchFamily="18" charset="0"/>
                      </a:rPr>
                      <m:t>0°</m:t>
                    </m:r>
                  </m:oMath>
                </a14:m>
                <a:r>
                  <a:rPr lang="en-US" sz="4800" dirty="0"/>
                  <a:t>. Controlling </a:t>
                </a:r>
                <a14:m>
                  <m:oMath xmlns:m="http://schemas.openxmlformats.org/officeDocument/2006/math">
                    <m:r>
                      <a:rPr lang="en-US" sz="4800" i="1">
                        <a:latin typeface="Cambria Math" panose="02040503050406030204" pitchFamily="18" charset="0"/>
                        <a:ea typeface="Cambria Math" panose="02040503050406030204" pitchFamily="18" charset="0"/>
                      </a:rPr>
                      <m:t>𝜑</m:t>
                    </m:r>
                  </m:oMath>
                </a14:m>
                <a:r>
                  <a:rPr lang="en-US" sz="4800" dirty="0"/>
                  <a:t> enables the boat to maneuver. </a:t>
                </a:r>
              </a:p>
              <a:p>
                <a:pPr>
                  <a:defRPr sz="4000"/>
                </a:pPr>
                <a:endParaRPr lang="en-US" sz="4800" dirty="0"/>
              </a:p>
              <a:p>
                <a:pPr>
                  <a:defRPr sz="4000"/>
                </a:pPr>
                <a:r>
                  <a:rPr lang="en-US" sz="4800" dirty="0"/>
                  <a:t>This model makes several simplifying assumptions about sailing physics that  that we hope to improve in the future.</a:t>
                </a:r>
                <a:endParaRPr lang="el-GR" sz="4800" dirty="0"/>
              </a:p>
              <a:p>
                <a:pPr marL="342900" indent="-342900">
                  <a:buFont typeface="System Font Regular"/>
                  <a:buChar char="🦐"/>
                  <a:defRPr sz="2400">
                    <a:latin typeface="+mn-lt"/>
                    <a:ea typeface="+mn-ea"/>
                    <a:cs typeface="+mn-cs"/>
                    <a:sym typeface="Helvetica"/>
                  </a:defRPr>
                </a:pPr>
                <a:endParaRPr lang="el-GR" sz="4800" dirty="0"/>
              </a:p>
              <a:p>
                <a:pPr marL="342900" indent="-342900">
                  <a:buFont typeface="System Font Regular"/>
                  <a:buChar char="🦐"/>
                  <a:defRPr sz="2400">
                    <a:latin typeface="+mn-lt"/>
                    <a:ea typeface="+mn-ea"/>
                    <a:cs typeface="+mn-cs"/>
                    <a:sym typeface="Helvetica"/>
                  </a:defRPr>
                </a:pPr>
                <a:endParaRPr lang="el-GR" sz="4800" dirty="0"/>
              </a:p>
              <a:p>
                <a:pPr>
                  <a:defRPr sz="2400">
                    <a:latin typeface="+mn-lt"/>
                    <a:ea typeface="+mn-ea"/>
                    <a:cs typeface="+mn-cs"/>
                    <a:sym typeface="Helvetica"/>
                  </a:defRPr>
                </a:pPr>
                <a:endParaRPr lang="el-GR" dirty="0"/>
              </a:p>
              <a:p>
                <a:pPr>
                  <a:defRPr sz="2400">
                    <a:latin typeface="+mn-lt"/>
                    <a:ea typeface="+mn-ea"/>
                    <a:cs typeface="+mn-cs"/>
                    <a:sym typeface="Helvetica"/>
                  </a:defRPr>
                </a:pPr>
                <a:endParaRPr lang="el-GR" dirty="0"/>
              </a:p>
              <a:p>
                <a:pPr>
                  <a:defRPr sz="2400">
                    <a:latin typeface="+mn-lt"/>
                    <a:ea typeface="+mn-ea"/>
                    <a:cs typeface="+mn-cs"/>
                    <a:sym typeface="Helvetica"/>
                  </a:defRPr>
                </a:pPr>
                <a:endParaRPr lang="el-GR" dirty="0"/>
              </a:p>
              <a:p>
                <a:pPr>
                  <a:defRPr sz="2400">
                    <a:latin typeface="+mn-lt"/>
                    <a:ea typeface="+mn-ea"/>
                    <a:cs typeface="+mn-cs"/>
                    <a:sym typeface="Helvetica"/>
                  </a:defRPr>
                </a:pPr>
                <a:endParaRPr lang="el-GR" dirty="0"/>
              </a:p>
            </p:txBody>
          </p:sp>
        </mc:Choice>
        <mc:Fallback>
          <p:sp>
            <p:nvSpPr>
              <p:cNvPr id="99" name="TextBox 22"/>
              <p:cNvSpPr txBox="1">
                <a:spLocks noRot="1" noChangeAspect="1" noMove="1" noResize="1" noEditPoints="1" noAdjustHandles="1" noChangeArrowheads="1" noChangeShapeType="1" noTextEdit="1"/>
              </p:cNvSpPr>
              <p:nvPr/>
            </p:nvSpPr>
            <p:spPr>
              <a:xfrm>
                <a:off x="713032" y="13089255"/>
                <a:ext cx="12729531" cy="16219825"/>
              </a:xfrm>
              <a:prstGeom prst="rect">
                <a:avLst/>
              </a:prstGeom>
              <a:blipFill>
                <a:blip r:embed="rId3"/>
                <a:stretch>
                  <a:fillRect l="-2891" t="-861" r="-3290"/>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
        <p:nvSpPr>
          <p:cNvPr id="100" name="TextBox 30"/>
          <p:cNvSpPr txBox="1"/>
          <p:nvPr/>
        </p:nvSpPr>
        <p:spPr>
          <a:xfrm>
            <a:off x="621094" y="7099467"/>
            <a:ext cx="13027851" cy="5262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4000" b="1"/>
            </a:pPr>
            <a:r>
              <a:rPr sz="4800" dirty="0"/>
              <a:t>Overview</a:t>
            </a:r>
            <a:br>
              <a:rPr sz="4800" dirty="0"/>
            </a:br>
            <a:r>
              <a:rPr lang="en-US" sz="4800" b="0" dirty="0"/>
              <a:t>Sailing well is hard. Experienced sailors know fast and efficient ways to get from one location to another under any wind conditions. We explore whether landlocked ACME students can also learn to sail using optimal control, without getting their feet wet.</a:t>
            </a:r>
          </a:p>
        </p:txBody>
      </p:sp>
      <mc:AlternateContent xmlns:mc="http://schemas.openxmlformats.org/markup-compatibility/2006">
        <mc:Choice xmlns:a14="http://schemas.microsoft.com/office/drawing/2010/main" Requires="a14">
          <p:sp>
            <p:nvSpPr>
              <p:cNvPr id="101" name="TextBox 32"/>
              <p:cNvSpPr txBox="1"/>
              <p:nvPr/>
            </p:nvSpPr>
            <p:spPr>
              <a:xfrm>
                <a:off x="14389016" y="7245768"/>
                <a:ext cx="9941131" cy="950612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45719" rIns="45719">
                <a:spAutoFit/>
              </a:bodyPr>
              <a:lstStyle/>
              <a:p>
                <a:pPr>
                  <a:defRPr sz="4000" b="1"/>
                </a:pPr>
                <a:r>
                  <a:rPr lang="en-US" sz="4800" dirty="0"/>
                  <a:t>The Approach</a:t>
                </a:r>
              </a:p>
              <a:p>
                <a:pPr marL="685800" indent="-685800">
                  <a:buFont typeface="System Font Regular"/>
                  <a:buChar char="🦐"/>
                  <a:defRPr sz="4000"/>
                </a:pPr>
                <a:r>
                  <a:rPr lang="en-US" sz="4800" dirty="0"/>
                  <a:t>First, we solve the simpler case of sailing in one direction with favorable wind, finding the simple optimal control of </a:t>
                </a:r>
              </a:p>
              <a:p>
                <a:pPr>
                  <a:defRPr sz="4000"/>
                </a:pPr>
                <a:r>
                  <a:rPr lang="en-US" sz="4800" dirty="0"/>
                  <a:t>	</a:t>
                </a:r>
                <a14:m>
                  <m:oMath xmlns:m="http://schemas.openxmlformats.org/officeDocument/2006/math">
                    <m:sSub>
                      <m:sSubPr>
                        <m:ctrlPr>
                          <a:rPr lang="en-US" sz="4800" i="1">
                            <a:latin typeface="Cambria Math" panose="02040503050406030204" pitchFamily="18" charset="0"/>
                          </a:rPr>
                        </m:ctrlPr>
                      </m:sSubPr>
                      <m:e>
                        <m:r>
                          <m:rPr>
                            <m:nor/>
                          </m:rPr>
                          <a:rPr lang="el-GR" sz="4800" dirty="0"/>
                          <m:t>θ</m:t>
                        </m:r>
                      </m:e>
                      <m:sub>
                        <m:r>
                          <a:rPr lang="en-US" sz="4800" i="1">
                            <a:latin typeface="Cambria Math" panose="02040503050406030204" pitchFamily="18" charset="0"/>
                          </a:rPr>
                          <m:t>𝑏</m:t>
                        </m:r>
                      </m:sub>
                    </m:sSub>
                  </m:oMath>
                </a14:m>
                <a:r>
                  <a:rPr lang="el-GR" sz="4800" dirty="0"/>
                  <a:t>  = </a:t>
                </a:r>
                <a14:m>
                  <m:oMath xmlns:m="http://schemas.openxmlformats.org/officeDocument/2006/math">
                    <m:func>
                      <m:funcPr>
                        <m:ctrlPr>
                          <a:rPr lang="en-US" sz="4800" i="1" smtClean="0">
                            <a:latin typeface="Cambria Math" panose="02040503050406030204" pitchFamily="18" charset="0"/>
                          </a:rPr>
                        </m:ctrlPr>
                      </m:funcPr>
                      <m:fName>
                        <m:sSup>
                          <m:sSupPr>
                            <m:ctrlPr>
                              <a:rPr lang="en-US" sz="4800" i="1" smtClean="0">
                                <a:latin typeface="Cambria Math" panose="02040503050406030204" pitchFamily="18" charset="0"/>
                              </a:rPr>
                            </m:ctrlPr>
                          </m:sSupPr>
                          <m:e>
                            <m:r>
                              <m:rPr>
                                <m:sty m:val="p"/>
                              </m:rPr>
                              <a:rPr lang="en-US" sz="4800" i="0" smtClean="0">
                                <a:latin typeface="Cambria Math" panose="02040503050406030204" pitchFamily="18" charset="0"/>
                              </a:rPr>
                              <m:t>tan</m:t>
                            </m:r>
                          </m:e>
                          <m:sup>
                            <m:r>
                              <a:rPr lang="en-US" sz="4800" i="1" smtClean="0">
                                <a:latin typeface="Cambria Math" panose="02040503050406030204" pitchFamily="18" charset="0"/>
                              </a:rPr>
                              <m:t>−1</m:t>
                            </m:r>
                          </m:sup>
                        </m:sSup>
                      </m:fName>
                      <m:e>
                        <m:d>
                          <m:dPr>
                            <m:ctrlPr>
                              <a:rPr lang="en-US" sz="4800" i="1" smtClean="0">
                                <a:latin typeface="Cambria Math" panose="02040503050406030204" pitchFamily="18" charset="0"/>
                              </a:rPr>
                            </m:ctrlPr>
                          </m:dPr>
                          <m:e>
                            <m:f>
                              <m:fPr>
                                <m:ctrlPr>
                                  <a:rPr lang="en-US" sz="4800" i="1">
                                    <a:latin typeface="Cambria Math" panose="02040503050406030204" pitchFamily="18" charset="0"/>
                                  </a:rPr>
                                </m:ctrlPr>
                              </m:fPr>
                              <m:num>
                                <m:sSub>
                                  <m:sSubPr>
                                    <m:ctrlPr>
                                      <a:rPr lang="en-US" sz="4800" i="1">
                                        <a:latin typeface="Cambria Math" panose="02040503050406030204" pitchFamily="18" charset="0"/>
                                      </a:rPr>
                                    </m:ctrlPr>
                                  </m:sSubPr>
                                  <m:e>
                                    <m:r>
                                      <a:rPr lang="en-US" sz="4800" i="1">
                                        <a:latin typeface="Cambria Math" panose="02040503050406030204" pitchFamily="18" charset="0"/>
                                      </a:rPr>
                                      <m:t>𝑤</m:t>
                                    </m:r>
                                  </m:e>
                                  <m:sub>
                                    <m:r>
                                      <a:rPr lang="en-US" sz="4800" i="1">
                                        <a:latin typeface="Cambria Math" panose="02040503050406030204" pitchFamily="18" charset="0"/>
                                      </a:rPr>
                                      <m:t>𝑥</m:t>
                                    </m:r>
                                  </m:sub>
                                </m:sSub>
                              </m:num>
                              <m:den>
                                <m:sSub>
                                  <m:sSubPr>
                                    <m:ctrlPr>
                                      <a:rPr lang="en-US" sz="4800" i="1">
                                        <a:latin typeface="Cambria Math" panose="02040503050406030204" pitchFamily="18" charset="0"/>
                                      </a:rPr>
                                    </m:ctrlPr>
                                  </m:sSubPr>
                                  <m:e>
                                    <m:r>
                                      <a:rPr lang="en-US" sz="4800" i="1">
                                        <a:latin typeface="Cambria Math" panose="02040503050406030204" pitchFamily="18" charset="0"/>
                                      </a:rPr>
                                      <m:t>𝑤</m:t>
                                    </m:r>
                                  </m:e>
                                  <m:sub>
                                    <m:r>
                                      <a:rPr lang="en-US" sz="4800" i="1">
                                        <a:latin typeface="Cambria Math" panose="02040503050406030204" pitchFamily="18" charset="0"/>
                                      </a:rPr>
                                      <m:t>𝑦</m:t>
                                    </m:r>
                                  </m:sub>
                                </m:sSub>
                              </m:den>
                            </m:f>
                          </m:e>
                        </m:d>
                      </m:e>
                    </m:func>
                  </m:oMath>
                </a14:m>
                <a:r>
                  <a:rPr lang="en-US" sz="4800" dirty="0"/>
                  <a:t> </a:t>
                </a:r>
              </a:p>
              <a:p>
                <a:pPr>
                  <a:defRPr sz="4000"/>
                </a:pPr>
                <a:r>
                  <a:rPr lang="en-US" sz="4800" dirty="0"/>
                  <a:t>	where </a:t>
                </a:r>
                <a14:m>
                  <m:oMath xmlns:m="http://schemas.openxmlformats.org/officeDocument/2006/math">
                    <m:sSub>
                      <m:sSubPr>
                        <m:ctrlPr>
                          <a:rPr lang="en-US" sz="4800" i="1">
                            <a:latin typeface="Cambria Math" panose="02040503050406030204" pitchFamily="18" charset="0"/>
                          </a:rPr>
                        </m:ctrlPr>
                      </m:sSubPr>
                      <m:e>
                        <m:r>
                          <a:rPr lang="en-US" sz="4800" i="1">
                            <a:latin typeface="Cambria Math" panose="02040503050406030204" pitchFamily="18" charset="0"/>
                          </a:rPr>
                          <m:t>𝑤</m:t>
                        </m:r>
                      </m:e>
                      <m:sub>
                        <m:r>
                          <a:rPr lang="en-US" sz="4800" i="1">
                            <a:latin typeface="Cambria Math" panose="02040503050406030204" pitchFamily="18" charset="0"/>
                          </a:rPr>
                          <m:t>𝑥</m:t>
                        </m:r>
                      </m:sub>
                    </m:sSub>
                  </m:oMath>
                </a14:m>
                <a:r>
                  <a:rPr lang="en-US" sz="4800" dirty="0"/>
                  <a:t> and </a:t>
                </a:r>
                <a14:m>
                  <m:oMath xmlns:m="http://schemas.openxmlformats.org/officeDocument/2006/math">
                    <m:sSub>
                      <m:sSubPr>
                        <m:ctrlPr>
                          <a:rPr lang="en-US" sz="4800" i="1">
                            <a:latin typeface="Cambria Math" panose="02040503050406030204" pitchFamily="18" charset="0"/>
                          </a:rPr>
                        </m:ctrlPr>
                      </m:sSubPr>
                      <m:e>
                        <m:r>
                          <a:rPr lang="en-US" sz="4800" i="1">
                            <a:latin typeface="Cambria Math" panose="02040503050406030204" pitchFamily="18" charset="0"/>
                          </a:rPr>
                          <m:t>𝑤</m:t>
                        </m:r>
                      </m:e>
                      <m:sub>
                        <m:r>
                          <a:rPr lang="en-US" sz="4800" i="1">
                            <a:latin typeface="Cambria Math" panose="02040503050406030204" pitchFamily="18" charset="0"/>
                          </a:rPr>
                          <m:t>𝑦</m:t>
                        </m:r>
                      </m:sub>
                    </m:sSub>
                  </m:oMath>
                </a14:m>
                <a:r>
                  <a:rPr lang="en-US" sz="4800" dirty="0"/>
                  <a:t> are the x and y 	components of the 	wind vector, 	respectively.</a:t>
                </a:r>
              </a:p>
              <a:p>
                <a:pPr marL="685800" indent="-685800">
                  <a:buFont typeface="System Font Regular"/>
                  <a:buChar char="🦐"/>
                  <a:defRPr sz="4000"/>
                </a:pPr>
                <a:r>
                  <a:rPr lang="en-US" sz="4800" dirty="0"/>
                  <a:t>We then expand to the 2-D case, optimizing over both </a:t>
                </a:r>
                <a14:m>
                  <m:oMath xmlns:m="http://schemas.openxmlformats.org/officeDocument/2006/math">
                    <m:sSub>
                      <m:sSubPr>
                        <m:ctrlPr>
                          <a:rPr lang="en-US" sz="4800" i="1">
                            <a:latin typeface="Cambria Math" panose="02040503050406030204" pitchFamily="18" charset="0"/>
                          </a:rPr>
                        </m:ctrlPr>
                      </m:sSubPr>
                      <m:e>
                        <m:r>
                          <m:rPr>
                            <m:nor/>
                          </m:rPr>
                          <a:rPr lang="el-GR" sz="4800" dirty="0"/>
                          <m:t>θ</m:t>
                        </m:r>
                      </m:e>
                      <m:sub>
                        <m:r>
                          <a:rPr lang="en-US" sz="4800" i="1">
                            <a:latin typeface="Cambria Math" panose="02040503050406030204" pitchFamily="18" charset="0"/>
                          </a:rPr>
                          <m:t>𝑏</m:t>
                        </m:r>
                      </m:sub>
                    </m:sSub>
                  </m:oMath>
                </a14:m>
                <a:r>
                  <a:rPr lang="en-US" sz="4800" dirty="0"/>
                  <a:t> and </a:t>
                </a:r>
                <a14:m>
                  <m:oMath xmlns:m="http://schemas.openxmlformats.org/officeDocument/2006/math">
                    <m:r>
                      <a:rPr lang="en-US" sz="4800" b="0" i="1" smtClean="0">
                        <a:latin typeface="Cambria Math" panose="02040503050406030204" pitchFamily="18" charset="0"/>
                        <a:ea typeface="Cambria Math" panose="02040503050406030204" pitchFamily="18" charset="0"/>
                      </a:rPr>
                      <m:t>𝜑</m:t>
                    </m:r>
                  </m:oMath>
                </a14:m>
                <a:r>
                  <a:rPr lang="en-US" sz="4800" dirty="0"/>
                  <a:t>.</a:t>
                </a:r>
                <a:endParaRPr lang="ar-AE" sz="4800" dirty="0"/>
              </a:p>
              <a:p>
                <a:pPr>
                  <a:defRPr sz="4000"/>
                </a:pPr>
                <a:endParaRPr dirty="0"/>
              </a:p>
            </p:txBody>
          </p:sp>
        </mc:Choice>
        <mc:Fallback>
          <p:sp>
            <p:nvSpPr>
              <p:cNvPr id="101" name="TextBox 32"/>
              <p:cNvSpPr txBox="1">
                <a:spLocks noRot="1" noChangeAspect="1" noMove="1" noResize="1" noEditPoints="1" noAdjustHandles="1" noChangeArrowheads="1" noChangeShapeType="1" noTextEdit="1"/>
              </p:cNvSpPr>
              <p:nvPr/>
            </p:nvSpPr>
            <p:spPr>
              <a:xfrm>
                <a:off x="14389016" y="7245768"/>
                <a:ext cx="9941131" cy="9506128"/>
              </a:xfrm>
              <a:prstGeom prst="rect">
                <a:avLst/>
              </a:prstGeom>
              <a:blipFill>
                <a:blip r:embed="rId4"/>
                <a:stretch>
                  <a:fillRect l="-3571" t="-1467"/>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
        <p:nvSpPr>
          <p:cNvPr id="104" name="Rectangle 36"/>
          <p:cNvSpPr/>
          <p:nvPr/>
        </p:nvSpPr>
        <p:spPr>
          <a:xfrm>
            <a:off x="448239" y="6945412"/>
            <a:ext cx="13326854" cy="5578374"/>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sp>
        <p:nvSpPr>
          <p:cNvPr id="105" name="Rectangle 37"/>
          <p:cNvSpPr/>
          <p:nvPr/>
        </p:nvSpPr>
        <p:spPr>
          <a:xfrm>
            <a:off x="448238" y="31553937"/>
            <a:ext cx="33689362" cy="6241303"/>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sp>
        <p:nvSpPr>
          <p:cNvPr id="106" name="Rectangle 38"/>
          <p:cNvSpPr/>
          <p:nvPr/>
        </p:nvSpPr>
        <p:spPr>
          <a:xfrm>
            <a:off x="14078310" y="6945411"/>
            <a:ext cx="20059290" cy="10625346"/>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dirty="0"/>
          </a:p>
        </p:txBody>
      </p:sp>
      <p:sp>
        <p:nvSpPr>
          <p:cNvPr id="107" name="Rectangle 39"/>
          <p:cNvSpPr/>
          <p:nvPr/>
        </p:nvSpPr>
        <p:spPr>
          <a:xfrm>
            <a:off x="14039885" y="17862686"/>
            <a:ext cx="20097715" cy="13399323"/>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sp>
        <p:nvSpPr>
          <p:cNvPr id="111" name="Rectangle 48"/>
          <p:cNvSpPr/>
          <p:nvPr/>
        </p:nvSpPr>
        <p:spPr>
          <a:xfrm>
            <a:off x="448239" y="12815714"/>
            <a:ext cx="13326853" cy="18446294"/>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sp>
        <p:nvSpPr>
          <p:cNvPr id="112" name="Rectangle 50"/>
          <p:cNvSpPr/>
          <p:nvPr/>
        </p:nvSpPr>
        <p:spPr>
          <a:xfrm>
            <a:off x="34440819" y="33736236"/>
            <a:ext cx="15731852" cy="4059004"/>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sp>
        <p:nvSpPr>
          <p:cNvPr id="120" name="TextBox 15"/>
          <p:cNvSpPr txBox="1"/>
          <p:nvPr/>
        </p:nvSpPr>
        <p:spPr>
          <a:xfrm>
            <a:off x="34589977" y="33836408"/>
            <a:ext cx="15110973" cy="37856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4000" b="1"/>
            </a:pPr>
            <a:r>
              <a:rPr dirty="0"/>
              <a:t>References</a:t>
            </a:r>
          </a:p>
          <a:p>
            <a:pPr>
              <a:defRPr sz="4000" b="1"/>
            </a:pPr>
            <a:endParaRPr dirty="0"/>
          </a:p>
          <a:p>
            <a:pPr>
              <a:defRPr sz="4000"/>
            </a:pPr>
            <a:r>
              <a:rPr dirty="0"/>
              <a:t>[1] </a:t>
            </a:r>
            <a:r>
              <a:rPr lang="en-US" dirty="0"/>
              <a:t>Source: </a:t>
            </a:r>
            <a:r>
              <a:rPr lang="en-US" dirty="0" err="1"/>
              <a:t>Fernhurst</a:t>
            </a:r>
            <a:r>
              <a:rPr lang="en-US" dirty="0"/>
              <a:t> Books, </a:t>
            </a:r>
            <a:r>
              <a:rPr lang="en-US" dirty="0">
                <a:hlinkClick r:id="rId5"/>
              </a:rPr>
              <a:t>https://fernhurstbooks.com/knowledge_centre/94/points_of_sailing</a:t>
            </a:r>
            <a:endParaRPr lang="en-US" dirty="0"/>
          </a:p>
          <a:p>
            <a:pPr>
              <a:defRPr sz="4000"/>
            </a:pPr>
            <a:endParaRPr lang="en-US" dirty="0"/>
          </a:p>
          <a:p>
            <a:pPr>
              <a:defRPr sz="4000"/>
            </a:pPr>
            <a:r>
              <a:rPr lang="en-US" dirty="0"/>
              <a:t>(Header) Image generated using OpenAI’s ChatGPT, April 2025.</a:t>
            </a:r>
            <a:endParaRPr dirty="0"/>
          </a:p>
        </p:txBody>
      </p:sp>
      <p:sp>
        <p:nvSpPr>
          <p:cNvPr id="126" name="TextBox 59"/>
          <p:cNvSpPr txBox="1"/>
          <p:nvPr/>
        </p:nvSpPr>
        <p:spPr>
          <a:xfrm>
            <a:off x="37855349" y="29224572"/>
            <a:ext cx="10793739" cy="601624"/>
          </a:xfrm>
          <a:prstGeom prst="rect">
            <a:avLst/>
          </a:prstGeom>
          <a:ln w="12700">
            <a:miter lim="400000"/>
          </a:ln>
        </p:spPr>
        <p:txBody>
          <a:bodyPr lIns="45719" rIns="45719">
            <a:spAutoFit/>
          </a:bodyPr>
          <a:lstStyle/>
          <a:p>
            <a:pPr>
              <a:defRPr sz="4000" b="1"/>
            </a:pPr>
            <a:endParaRPr/>
          </a:p>
        </p:txBody>
      </p:sp>
      <p:pic>
        <p:nvPicPr>
          <p:cNvPr id="6" name="Picture 2">
            <a:extLst>
              <a:ext uri="{FF2B5EF4-FFF2-40B4-BE49-F238E27FC236}">
                <a16:creationId xmlns:a16="http://schemas.microsoft.com/office/drawing/2014/main" id="{D74F09CF-5190-8C4F-F3F3-AAD0FAF7C14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9684" r="273" b="57577"/>
          <a:stretch/>
        </p:blipFill>
        <p:spPr bwMode="auto">
          <a:xfrm>
            <a:off x="1181250" y="491985"/>
            <a:ext cx="48648918" cy="6214625"/>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7" name="Picture 47" descr="Picture 47">
            <a:extLst>
              <a:ext uri="{FF2B5EF4-FFF2-40B4-BE49-F238E27FC236}">
                <a16:creationId xmlns:a16="http://schemas.microsoft.com/office/drawing/2014/main" id="{935ED4FE-05EC-0DA3-2683-3904CE53A74F}"/>
              </a:ext>
            </a:extLst>
          </p:cNvPr>
          <p:cNvPicPr>
            <a:picLocks noChangeAspect="1"/>
          </p:cNvPicPr>
          <p:nvPr/>
        </p:nvPicPr>
        <p:blipFill>
          <a:blip r:embed="rId7"/>
          <a:stretch>
            <a:fillRect/>
          </a:stretch>
        </p:blipFill>
        <p:spPr>
          <a:xfrm>
            <a:off x="43572163" y="675986"/>
            <a:ext cx="5497028" cy="5497028"/>
          </a:xfrm>
          <a:prstGeom prst="rect">
            <a:avLst/>
          </a:prstGeom>
          <a:ln w="12700">
            <a:miter lim="400000"/>
          </a:ln>
        </p:spPr>
      </p:pic>
      <p:pic>
        <p:nvPicPr>
          <p:cNvPr id="8" name="Picture 7" descr="A black and white logo&#10;&#10;AI-generated content may be incorrect.">
            <a:extLst>
              <a:ext uri="{FF2B5EF4-FFF2-40B4-BE49-F238E27FC236}">
                <a16:creationId xmlns:a16="http://schemas.microsoft.com/office/drawing/2014/main" id="{A2F1BA3B-B6DB-920A-9AB5-483A7B2D365B}"/>
              </a:ext>
            </a:extLst>
          </p:cNvPr>
          <p:cNvPicPr>
            <a:picLocks noChangeAspect="1"/>
          </p:cNvPicPr>
          <p:nvPr/>
        </p:nvPicPr>
        <p:blipFill>
          <a:blip r:embed="rId8"/>
          <a:stretch>
            <a:fillRect/>
          </a:stretch>
        </p:blipFill>
        <p:spPr>
          <a:xfrm>
            <a:off x="2396746" y="1081640"/>
            <a:ext cx="4797889" cy="4797889"/>
          </a:xfrm>
          <a:prstGeom prst="rect">
            <a:avLst/>
          </a:prstGeom>
        </p:spPr>
      </p:pic>
      <p:sp>
        <p:nvSpPr>
          <p:cNvPr id="9" name="Title 1">
            <a:extLst>
              <a:ext uri="{FF2B5EF4-FFF2-40B4-BE49-F238E27FC236}">
                <a16:creationId xmlns:a16="http://schemas.microsoft.com/office/drawing/2014/main" id="{80877D7A-28F0-C7EF-A882-78EE254B0884}"/>
              </a:ext>
            </a:extLst>
          </p:cNvPr>
          <p:cNvSpPr txBox="1">
            <a:spLocks/>
          </p:cNvSpPr>
          <p:nvPr/>
        </p:nvSpPr>
        <p:spPr>
          <a:xfrm>
            <a:off x="11310743" y="1606684"/>
            <a:ext cx="28661111" cy="1563023"/>
          </a:xfrm>
          <a:prstGeom prst="rect">
            <a:avLst/>
          </a:prstGeom>
        </p:spPr>
        <p:txBody>
          <a:bodyPr vert="horz" lIns="91440" tIns="45720" rIns="91440" bIns="45720" rtlCol="0" anchor="t">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800" dirty="0"/>
              <a:t>Uncharted Waters</a:t>
            </a:r>
            <a:endParaRPr lang="en-US" sz="5400" dirty="0"/>
          </a:p>
        </p:txBody>
      </p:sp>
      <p:sp>
        <p:nvSpPr>
          <p:cNvPr id="11" name="TextBox 10">
            <a:extLst>
              <a:ext uri="{FF2B5EF4-FFF2-40B4-BE49-F238E27FC236}">
                <a16:creationId xmlns:a16="http://schemas.microsoft.com/office/drawing/2014/main" id="{ECFC7C8D-8E1A-0CE7-A46C-71493852A7D3}"/>
              </a:ext>
            </a:extLst>
          </p:cNvPr>
          <p:cNvSpPr txBox="1"/>
          <p:nvPr/>
        </p:nvSpPr>
        <p:spPr>
          <a:xfrm>
            <a:off x="9776792" y="3175882"/>
            <a:ext cx="32587809" cy="12311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indent="0" algn="ctr">
              <a:buNone/>
            </a:pPr>
            <a:r>
              <a:rPr lang="en-US" sz="5600" i="1" dirty="0">
                <a:solidFill>
                  <a:schemeClr val="tx1"/>
                </a:solidFill>
              </a:rPr>
              <a:t>“We must sail – sometimes with the wind and sometimes against it – but we must sail” - Oliver Wendell Holmes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7" name="TextBox 9">
            <a:extLst>
              <a:ext uri="{FF2B5EF4-FFF2-40B4-BE49-F238E27FC236}">
                <a16:creationId xmlns:a16="http://schemas.microsoft.com/office/drawing/2014/main" id="{7369A6DF-6EEE-CA80-7E85-24296C31F5AF}"/>
              </a:ext>
            </a:extLst>
          </p:cNvPr>
          <p:cNvSpPr txBox="1"/>
          <p:nvPr/>
        </p:nvSpPr>
        <p:spPr>
          <a:xfrm>
            <a:off x="34731658" y="7265620"/>
            <a:ext cx="13871649" cy="29238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4000" b="1"/>
            </a:pPr>
            <a:r>
              <a:rPr lang="en-US" sz="4800" dirty="0"/>
              <a:t>Results</a:t>
            </a:r>
          </a:p>
          <a:p>
            <a:pPr>
              <a:defRPr sz="4000" b="1"/>
            </a:pPr>
            <a:r>
              <a:rPr kumimoji="0" lang="en-US" sz="4800" b="0" i="0" u="none" strike="noStrike" cap="none" spc="0" normalizeH="0" baseline="0" dirty="0">
                <a:ln>
                  <a:noFill/>
                </a:ln>
                <a:solidFill>
                  <a:srgbClr val="000000"/>
                </a:solidFill>
                <a:effectLst/>
                <a:uFillTx/>
                <a:latin typeface="+mj-lt"/>
                <a:ea typeface="+mj-ea"/>
                <a:cs typeface="+mj-cs"/>
                <a:sym typeface="Calibri"/>
              </a:rPr>
              <a:t>While results in two dimensions are still forthcoming, we do have results in one dimension (see Figures 3, 4).</a:t>
            </a:r>
            <a:endParaRPr lang="en-US" sz="4800" dirty="0"/>
          </a:p>
          <a:p>
            <a:pPr>
              <a:defRPr sz="4000" b="1"/>
            </a:pPr>
            <a:endParaRPr i="1" dirty="0"/>
          </a:p>
        </p:txBody>
      </p:sp>
      <p:sp>
        <p:nvSpPr>
          <p:cNvPr id="20" name="TextBox 19">
            <a:extLst>
              <a:ext uri="{FF2B5EF4-FFF2-40B4-BE49-F238E27FC236}">
                <a16:creationId xmlns:a16="http://schemas.microsoft.com/office/drawing/2014/main" id="{F4FBD422-2A01-6E11-7261-B6CE07AF62C4}"/>
              </a:ext>
            </a:extLst>
          </p:cNvPr>
          <p:cNvSpPr txBox="1"/>
          <p:nvPr/>
        </p:nvSpPr>
        <p:spPr>
          <a:xfrm>
            <a:off x="14204405" y="19186860"/>
            <a:ext cx="1549921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4800" dirty="0"/>
              <a:t>To get our state equation, we have: </a:t>
            </a:r>
          </a:p>
          <a:p>
            <a:pPr marL="0" marR="0" indent="0" algn="l" defTabSz="457200" rtl="0" fontAlgn="auto" latinLnBrk="0" hangingPunct="0">
              <a:lnSpc>
                <a:spcPct val="100000"/>
              </a:lnSpc>
              <a:spcBef>
                <a:spcPts val="0"/>
              </a:spcBef>
              <a:spcAft>
                <a:spcPts val="0"/>
              </a:spcAft>
              <a:buClrTx/>
              <a:buSzTx/>
              <a:buFontTx/>
              <a:buNone/>
              <a:tabLst/>
            </a:pPr>
            <a:endParaRPr lang="en-US" sz="4800" dirty="0"/>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4CCEB17-70EF-6053-37F5-3F2F7AB737AC}"/>
                  </a:ext>
                </a:extLst>
              </p:cNvPr>
              <p:cNvSpPr txBox="1"/>
              <p:nvPr/>
            </p:nvSpPr>
            <p:spPr>
              <a:xfrm>
                <a:off x="14285678" y="22978099"/>
                <a:ext cx="18039106" cy="4524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4800" dirty="0"/>
                  <a:t>w</a:t>
                </a:r>
                <a:r>
                  <a:rPr kumimoji="0" lang="en-US" sz="4800" b="0" i="0" u="none" strike="noStrike" cap="none" spc="0" normalizeH="0" baseline="0" dirty="0">
                    <a:ln>
                      <a:noFill/>
                    </a:ln>
                    <a:solidFill>
                      <a:srgbClr val="000000"/>
                    </a:solidFill>
                    <a:effectLst/>
                    <a:uFillTx/>
                    <a:latin typeface="+mj-lt"/>
                    <a:ea typeface="+mj-ea"/>
                    <a:cs typeface="+mj-cs"/>
                    <a:sym typeface="Calibri"/>
                  </a:rPr>
                  <a:t>ith </a:t>
                </a:r>
                <a:r>
                  <a:rPr lang="el-GR" sz="4800" dirty="0"/>
                  <a:t>θ </a:t>
                </a:r>
                <a:r>
                  <a:rPr lang="en-US" sz="4800" dirty="0"/>
                  <a:t>= </a:t>
                </a:r>
                <a14:m>
                  <m:oMath xmlns:m="http://schemas.openxmlformats.org/officeDocument/2006/math">
                    <m:sSub>
                      <m:sSubPr>
                        <m:ctrlPr>
                          <a:rPr lang="en-US" sz="4800" i="1" smtClean="0">
                            <a:latin typeface="Cambria Math" panose="02040503050406030204" pitchFamily="18" charset="0"/>
                          </a:rPr>
                        </m:ctrlPr>
                      </m:sSubPr>
                      <m:e>
                        <m:r>
                          <m:rPr>
                            <m:nor/>
                          </m:rPr>
                          <a:rPr lang="el-GR" sz="4800" dirty="0"/>
                          <m:t>θ</m:t>
                        </m:r>
                      </m:e>
                      <m:sub>
                        <m:r>
                          <a:rPr lang="en-US" sz="4800" b="0" i="1" smtClean="0">
                            <a:latin typeface="Cambria Math" panose="02040503050406030204" pitchFamily="18" charset="0"/>
                          </a:rPr>
                          <m:t>𝑏</m:t>
                        </m:r>
                      </m:sub>
                    </m:sSub>
                  </m:oMath>
                </a14:m>
                <a:r>
                  <a:rPr kumimoji="0" lang="en-US" sz="4800" b="0" i="0" u="none" strike="noStrike" cap="none" spc="0" normalizeH="0" baseline="0" dirty="0">
                    <a:ln>
                      <a:noFill/>
                    </a:ln>
                    <a:solidFill>
                      <a:srgbClr val="000000"/>
                    </a:solidFill>
                    <a:effectLst/>
                    <a:uFillTx/>
                    <a:latin typeface="+mj-lt"/>
                    <a:ea typeface="+mj-ea"/>
                    <a:cs typeface="+mj-cs"/>
                    <a:sym typeface="Calibri"/>
                  </a:rPr>
                  <a:t>+</a:t>
                </a:r>
                <a:r>
                  <a:rPr lang="en-US" sz="4800" dirty="0"/>
                  <a:t> </a:t>
                </a:r>
                <a14:m>
                  <m:oMath xmlns:m="http://schemas.openxmlformats.org/officeDocument/2006/math">
                    <m:r>
                      <a:rPr lang="en-US" sz="4800" i="1">
                        <a:latin typeface="Cambria Math" panose="02040503050406030204" pitchFamily="18" charset="0"/>
                        <a:ea typeface="Cambria Math" panose="02040503050406030204" pitchFamily="18" charset="0"/>
                      </a:rPr>
                      <m:t>𝜑</m:t>
                    </m:r>
                    <m:r>
                      <a:rPr lang="en-US" sz="4800" b="0" i="1" smtClean="0">
                        <a:latin typeface="Cambria Math" panose="02040503050406030204" pitchFamily="18" charset="0"/>
                        <a:ea typeface="Cambria Math" panose="02040503050406030204" pitchFamily="18" charset="0"/>
                      </a:rPr>
                      <m:t>.</m:t>
                    </m:r>
                    <m:r>
                      <a:rPr lang="en-US" sz="4800" i="1">
                        <a:latin typeface="Cambria Math" panose="02040503050406030204" pitchFamily="18" charset="0"/>
                        <a:ea typeface="Cambria Math" panose="02040503050406030204" pitchFamily="18" charset="0"/>
                      </a:rPr>
                      <m:t> </m:t>
                    </m:r>
                  </m:oMath>
                </a14:m>
                <a:r>
                  <a:rPr kumimoji="0" lang="en-US" sz="4800" b="0" i="0" u="none" strike="noStrike" cap="none" spc="0" normalizeH="0" baseline="0" dirty="0">
                    <a:ln>
                      <a:noFill/>
                    </a:ln>
                    <a:solidFill>
                      <a:srgbClr val="000000"/>
                    </a:solidFill>
                    <a:effectLst/>
                    <a:uFillTx/>
                    <a:latin typeface="+mj-lt"/>
                    <a:ea typeface="+mj-ea"/>
                    <a:cs typeface="+mj-cs"/>
                    <a:sym typeface="Calibri"/>
                  </a:rPr>
                  <a:t>For</a:t>
                </a:r>
                <a:r>
                  <a:rPr kumimoji="0" lang="en-US" sz="4800" b="0" i="0" u="none" strike="noStrike" cap="none" spc="0" normalizeH="0" dirty="0">
                    <a:ln>
                      <a:noFill/>
                    </a:ln>
                    <a:solidFill>
                      <a:srgbClr val="000000"/>
                    </a:solidFill>
                    <a:effectLst/>
                    <a:uFillTx/>
                    <a:latin typeface="+mj-lt"/>
                    <a:ea typeface="+mj-ea"/>
                    <a:cs typeface="+mj-cs"/>
                    <a:sym typeface="Calibri"/>
                  </a:rPr>
                  <a:t> acceleration, we first let the mass of the boat equal 1, </a:t>
                </a:r>
                <a:r>
                  <a:rPr lang="en-US" sz="4800" dirty="0"/>
                  <a:t>t</a:t>
                </a:r>
                <a:r>
                  <a:rPr kumimoji="0" lang="en-US" sz="4800" b="0" i="0" u="none" strike="noStrike" cap="none" spc="0" normalizeH="0" baseline="0" dirty="0">
                    <a:ln>
                      <a:noFill/>
                    </a:ln>
                    <a:solidFill>
                      <a:srgbClr val="000000"/>
                    </a:solidFill>
                    <a:effectLst/>
                    <a:uFillTx/>
                    <a:latin typeface="+mj-lt"/>
                    <a:ea typeface="+mj-ea"/>
                    <a:cs typeface="+mj-cs"/>
                    <a:sym typeface="Calibri"/>
                  </a:rPr>
                  <a:t>hen we project the wind onto a vector perpendicular to the sail,</a:t>
                </a:r>
                <a:r>
                  <a:rPr kumimoji="0" lang="en-US" sz="4800" b="0" i="0" u="none" strike="noStrike" cap="none" spc="0" normalizeH="0" dirty="0">
                    <a:ln>
                      <a:noFill/>
                    </a:ln>
                    <a:solidFill>
                      <a:srgbClr val="000000"/>
                    </a:solidFill>
                    <a:effectLst/>
                    <a:uFillTx/>
                    <a:latin typeface="+mj-lt"/>
                    <a:ea typeface="+mj-ea"/>
                    <a:cs typeface="+mj-cs"/>
                    <a:sym typeface="Calibri"/>
                  </a:rPr>
                  <a:t> and</a:t>
                </a:r>
                <a:r>
                  <a:rPr kumimoji="0" lang="en-US" sz="4800" b="0" i="0" u="none" strike="noStrike" cap="none" spc="0" normalizeH="0" baseline="0" dirty="0">
                    <a:ln>
                      <a:noFill/>
                    </a:ln>
                    <a:solidFill>
                      <a:srgbClr val="000000"/>
                    </a:solidFill>
                    <a:effectLst/>
                    <a:uFillTx/>
                    <a:latin typeface="+mj-lt"/>
                    <a:ea typeface="+mj-ea"/>
                    <a:cs typeface="+mj-cs"/>
                    <a:sym typeface="Calibri"/>
                  </a:rPr>
                  <a:t> project that onto the direction the ship is moving (assuming no drift).</a:t>
                </a:r>
              </a:p>
              <a:p>
                <a:r>
                  <a:rPr lang="en-US" sz="4800" dirty="0"/>
                  <a:t>This gives us the following Hamiltonian:</a:t>
                </a:r>
                <a:endParaRPr kumimoji="0" lang="en-US" sz="4800" b="0" i="0" u="none" strike="noStrike" cap="none" spc="0" normalizeH="0" baseline="0" dirty="0">
                  <a:ln>
                    <a:noFill/>
                  </a:ln>
                  <a:solidFill>
                    <a:srgbClr val="000000"/>
                  </a:solidFill>
                  <a:effectLst/>
                  <a:uFillTx/>
                  <a:latin typeface="+mj-lt"/>
                  <a:ea typeface="+mj-ea"/>
                  <a:cs typeface="+mj-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4800" b="0" i="0" u="none" strike="noStrike" cap="none" spc="0" normalizeH="0" baseline="0" dirty="0">
                  <a:ln>
                    <a:noFill/>
                  </a:ln>
                  <a:solidFill>
                    <a:srgbClr val="000000"/>
                  </a:solidFill>
                  <a:effectLst/>
                  <a:uFillTx/>
                  <a:latin typeface="+mj-lt"/>
                  <a:ea typeface="+mj-ea"/>
                  <a:cs typeface="+mj-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4800" b="0" i="0" u="none" strike="noStrike" cap="none" spc="0" normalizeH="0" baseline="0" dirty="0">
                  <a:ln>
                    <a:noFill/>
                  </a:ln>
                  <a:solidFill>
                    <a:srgbClr val="000000"/>
                  </a:solidFill>
                  <a:effectLst/>
                  <a:uFillTx/>
                  <a:latin typeface="+mj-lt"/>
                  <a:ea typeface="+mj-ea"/>
                  <a:cs typeface="+mj-cs"/>
                  <a:sym typeface="Calibri"/>
                </a:endParaRPr>
              </a:p>
            </p:txBody>
          </p:sp>
        </mc:Choice>
        <mc:Fallback>
          <p:sp>
            <p:nvSpPr>
              <p:cNvPr id="23" name="TextBox 22">
                <a:extLst>
                  <a:ext uri="{FF2B5EF4-FFF2-40B4-BE49-F238E27FC236}">
                    <a16:creationId xmlns:a16="http://schemas.microsoft.com/office/drawing/2014/main" id="{54CCEB17-70EF-6053-37F5-3F2F7AB737AC}"/>
                  </a:ext>
                </a:extLst>
              </p:cNvPr>
              <p:cNvSpPr txBox="1">
                <a:spLocks noRot="1" noChangeAspect="1" noMove="1" noResize="1" noEditPoints="1" noAdjustHandles="1" noChangeArrowheads="1" noChangeShapeType="1" noTextEdit="1"/>
              </p:cNvSpPr>
              <p:nvPr/>
            </p:nvSpPr>
            <p:spPr>
              <a:xfrm>
                <a:off x="14285678" y="22978099"/>
                <a:ext cx="18039106" cy="4524313"/>
              </a:xfrm>
              <a:prstGeom prst="rect">
                <a:avLst/>
              </a:prstGeom>
              <a:blipFill>
                <a:blip r:embed="rId9"/>
                <a:stretch>
                  <a:fillRect l="-1758" t="-3081" r="-1266"/>
                </a:stretch>
              </a:blipFill>
              <a:ln w="12700" cap="flat">
                <a:noFill/>
                <a:miter lim="400000"/>
              </a:ln>
              <a:effectLst/>
            </p:spPr>
            <p:txBody>
              <a:bodyPr/>
              <a:lstStyle/>
              <a:p>
                <a:r>
                  <a:rPr lang="en-US">
                    <a:noFill/>
                  </a:rPr>
                  <a:t> </a:t>
                </a:r>
              </a:p>
            </p:txBody>
          </p:sp>
        </mc:Fallback>
      </mc:AlternateContent>
      <p:sp>
        <p:nvSpPr>
          <p:cNvPr id="28" name="Rectangle 38">
            <a:extLst>
              <a:ext uri="{FF2B5EF4-FFF2-40B4-BE49-F238E27FC236}">
                <a16:creationId xmlns:a16="http://schemas.microsoft.com/office/drawing/2014/main" id="{577CCD6A-678E-2ED7-B30B-8B8BDCDE4094}"/>
              </a:ext>
            </a:extLst>
          </p:cNvPr>
          <p:cNvSpPr/>
          <p:nvPr/>
        </p:nvSpPr>
        <p:spPr>
          <a:xfrm>
            <a:off x="34440818" y="6945411"/>
            <a:ext cx="15731853" cy="26570788"/>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dirty="0"/>
          </a:p>
        </p:txBody>
      </p:sp>
      <p:pic>
        <p:nvPicPr>
          <p:cNvPr id="33" name="Picture 32" descr="A cartoon of a kite flying through the air&#10;&#10;AI-generated content may be incorrect.">
            <a:extLst>
              <a:ext uri="{FF2B5EF4-FFF2-40B4-BE49-F238E27FC236}">
                <a16:creationId xmlns:a16="http://schemas.microsoft.com/office/drawing/2014/main" id="{92F39B03-1680-89A3-68ED-B3AE7EB8CE04}"/>
              </a:ext>
            </a:extLst>
          </p:cNvPr>
          <p:cNvPicPr>
            <a:picLocks noChangeAspect="1"/>
          </p:cNvPicPr>
          <p:nvPr/>
        </p:nvPicPr>
        <p:blipFill>
          <a:blip r:embed="rId10">
            <a:extLst>
              <a:ext uri="{28A0092B-C50C-407E-A947-70E740481C1C}">
                <a14:useLocalDpi xmlns:a14="http://schemas.microsoft.com/office/drawing/2010/main" val="0"/>
              </a:ext>
            </a:extLst>
          </a:blip>
          <a:srcRect l="52752" t="33980" r="11207" b="29904"/>
          <a:stretch/>
        </p:blipFill>
        <p:spPr>
          <a:xfrm>
            <a:off x="2955929" y="26448558"/>
            <a:ext cx="8243735" cy="3640655"/>
          </a:xfrm>
          <a:prstGeom prst="rect">
            <a:avLst/>
          </a:prstGeom>
          <a:ln>
            <a:solidFill>
              <a:schemeClr val="tx1"/>
            </a:solidFill>
          </a:ln>
          <a:effectLst/>
        </p:spPr>
      </p:pic>
      <p:sp>
        <p:nvSpPr>
          <p:cNvPr id="40" name="TextBox 39">
            <a:extLst>
              <a:ext uri="{FF2B5EF4-FFF2-40B4-BE49-F238E27FC236}">
                <a16:creationId xmlns:a16="http://schemas.microsoft.com/office/drawing/2014/main" id="{FF8D420C-864D-1AD6-3678-BA410D8575FB}"/>
              </a:ext>
            </a:extLst>
          </p:cNvPr>
          <p:cNvSpPr txBox="1"/>
          <p:nvPr/>
        </p:nvSpPr>
        <p:spPr>
          <a:xfrm>
            <a:off x="16551960" y="4576411"/>
            <a:ext cx="19331572" cy="1107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4800" dirty="0">
                <a:solidFill>
                  <a:srgbClr val="FFFFFF"/>
                </a:solidFill>
              </a:rPr>
              <a:t>Dallin Anderson, Joseph Du Toit, Abraham Harris, Nephi Suyama, Ryan Wood</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mc:AlternateContent xmlns:mc="http://schemas.openxmlformats.org/markup-compatibility/2006">
        <mc:Choice xmlns:a14="http://schemas.microsoft.com/office/drawing/2010/main" Requires="a14">
          <p:sp>
            <p:nvSpPr>
              <p:cNvPr id="12" name="TextBox 53">
                <a:extLst>
                  <a:ext uri="{FF2B5EF4-FFF2-40B4-BE49-F238E27FC236}">
                    <a16:creationId xmlns:a16="http://schemas.microsoft.com/office/drawing/2014/main" id="{2158BA1B-C390-2C72-C734-91CEE591DA26}"/>
                  </a:ext>
                </a:extLst>
              </p:cNvPr>
              <p:cNvSpPr txBox="1"/>
              <p:nvPr/>
            </p:nvSpPr>
            <p:spPr>
              <a:xfrm>
                <a:off x="34731658" y="30771695"/>
                <a:ext cx="14640487" cy="23083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45719" rIns="45719">
                <a:spAutoFit/>
              </a:bodyPr>
              <a:lstStyle/>
              <a:p>
                <a:pPr>
                  <a:defRPr sz="4000" b="1"/>
                </a:pPr>
                <a:r>
                  <a:rPr sz="3600" dirty="0"/>
                  <a:t>Figure </a:t>
                </a:r>
                <a:r>
                  <a:rPr lang="en-US" sz="3600" dirty="0"/>
                  <a:t>4</a:t>
                </a:r>
                <a:r>
                  <a:rPr sz="3600" dirty="0"/>
                  <a:t>:</a:t>
                </a:r>
              </a:p>
              <a:p>
                <a:pPr>
                  <a:defRPr sz="4000"/>
                </a:pPr>
                <a:r>
                  <a:rPr lang="en-US" sz="3600" dirty="0"/>
                  <a:t>Top: total distance traveled over time, suggesting our optimal solution is better than a random other solution for </a:t>
                </a:r>
                <a14:m>
                  <m:oMath xmlns:m="http://schemas.openxmlformats.org/officeDocument/2006/math">
                    <m:sSub>
                      <m:sSubPr>
                        <m:ctrlPr>
                          <a:rPr lang="en-US" sz="3600" i="1">
                            <a:latin typeface="Cambria Math" panose="02040503050406030204" pitchFamily="18" charset="0"/>
                          </a:rPr>
                        </m:ctrlPr>
                      </m:sSubPr>
                      <m:e>
                        <m:r>
                          <m:rPr>
                            <m:nor/>
                          </m:rPr>
                          <a:rPr lang="el-GR" sz="3600" dirty="0"/>
                          <m:t>θ</m:t>
                        </m:r>
                      </m:e>
                      <m:sub>
                        <m:r>
                          <a:rPr lang="en-US" sz="3600" i="1">
                            <a:latin typeface="Cambria Math" panose="02040503050406030204" pitchFamily="18" charset="0"/>
                          </a:rPr>
                          <m:t>𝑏</m:t>
                        </m:r>
                      </m:sub>
                    </m:sSub>
                  </m:oMath>
                </a14:m>
                <a:r>
                  <a:rPr lang="en-US" sz="3600" dirty="0"/>
                  <a:t>. </a:t>
                </a:r>
              </a:p>
              <a:p>
                <a:pPr>
                  <a:defRPr sz="4000"/>
                </a:pPr>
                <a:r>
                  <a:rPr lang="en-US" sz="3600" dirty="0"/>
                  <a:t>Bottom: different </a:t>
                </a:r>
                <a14:m>
                  <m:oMath xmlns:m="http://schemas.openxmlformats.org/officeDocument/2006/math">
                    <m:sSub>
                      <m:sSubPr>
                        <m:ctrlPr>
                          <a:rPr lang="en-US" sz="3600" i="1">
                            <a:latin typeface="Cambria Math" panose="02040503050406030204" pitchFamily="18" charset="0"/>
                          </a:rPr>
                        </m:ctrlPr>
                      </m:sSubPr>
                      <m:e>
                        <m:r>
                          <m:rPr>
                            <m:nor/>
                          </m:rPr>
                          <a:rPr lang="el-GR" sz="3600" dirty="0"/>
                          <m:t>θ</m:t>
                        </m:r>
                      </m:e>
                      <m:sub>
                        <m:r>
                          <a:rPr lang="en-US" sz="3600" i="1">
                            <a:latin typeface="Cambria Math" panose="02040503050406030204" pitchFamily="18" charset="0"/>
                          </a:rPr>
                          <m:t>𝑏</m:t>
                        </m:r>
                      </m:sub>
                    </m:sSub>
                  </m:oMath>
                </a14:m>
                <a:r>
                  <a:rPr lang="en-US" sz="3600" dirty="0"/>
                  <a:t> solutions.</a:t>
                </a:r>
                <a:endParaRPr sz="3600" dirty="0"/>
              </a:p>
            </p:txBody>
          </p:sp>
        </mc:Choice>
        <mc:Fallback>
          <p:sp>
            <p:nvSpPr>
              <p:cNvPr id="12" name="TextBox 53">
                <a:extLst>
                  <a:ext uri="{FF2B5EF4-FFF2-40B4-BE49-F238E27FC236}">
                    <a16:creationId xmlns:a16="http://schemas.microsoft.com/office/drawing/2014/main" id="{2158BA1B-C390-2C72-C734-91CEE591DA26}"/>
                  </a:ext>
                </a:extLst>
              </p:cNvPr>
              <p:cNvSpPr txBox="1">
                <a:spLocks noRot="1" noChangeAspect="1" noMove="1" noResize="1" noEditPoints="1" noAdjustHandles="1" noChangeArrowheads="1" noChangeShapeType="1" noTextEdit="1"/>
              </p:cNvSpPr>
              <p:nvPr/>
            </p:nvSpPr>
            <p:spPr>
              <a:xfrm>
                <a:off x="34731658" y="30771695"/>
                <a:ext cx="14640487" cy="2308324"/>
              </a:xfrm>
              <a:prstGeom prst="rect">
                <a:avLst/>
              </a:prstGeom>
              <a:blipFill>
                <a:blip r:embed="rId11"/>
                <a:stretch>
                  <a:fillRect l="-1560" t="-4396" b="-8791"/>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53">
                <a:extLst>
                  <a:ext uri="{FF2B5EF4-FFF2-40B4-BE49-F238E27FC236}">
                    <a16:creationId xmlns:a16="http://schemas.microsoft.com/office/drawing/2014/main" id="{B3EF4220-6177-C51D-8FD7-69B93F5DE0DB}"/>
                  </a:ext>
                </a:extLst>
              </p:cNvPr>
              <p:cNvSpPr txBox="1"/>
              <p:nvPr/>
            </p:nvSpPr>
            <p:spPr>
              <a:xfrm>
                <a:off x="34792166" y="17073170"/>
                <a:ext cx="15173591" cy="175432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45719" rIns="45719">
                <a:spAutoFit/>
              </a:bodyPr>
              <a:lstStyle/>
              <a:p>
                <a:pPr>
                  <a:defRPr sz="4000" b="1"/>
                </a:pPr>
                <a:r>
                  <a:rPr sz="3600" dirty="0"/>
                  <a:t>Figure </a:t>
                </a:r>
                <a:r>
                  <a:rPr lang="en-US" sz="3600" dirty="0"/>
                  <a:t>3</a:t>
                </a:r>
                <a:r>
                  <a:rPr sz="3600" dirty="0"/>
                  <a:t>:</a:t>
                </a:r>
              </a:p>
              <a:p>
                <a:pPr>
                  <a:defRPr sz="4000"/>
                </a:pPr>
                <a:r>
                  <a:rPr lang="en-US" sz="3600" dirty="0"/>
                  <a:t>Optimal boat (green) racing sub-optimal boat (orange), demonstrating the difference between optimal and sub-optimal</a:t>
                </a:r>
                <a:r>
                  <a:rPr lang="el-GR" sz="3600" dirty="0"/>
                  <a:t> </a:t>
                </a:r>
                <a14:m>
                  <m:oMath xmlns:m="http://schemas.openxmlformats.org/officeDocument/2006/math">
                    <m:sSub>
                      <m:sSubPr>
                        <m:ctrlPr>
                          <a:rPr lang="en-US" sz="3600" i="1" smtClean="0">
                            <a:latin typeface="Cambria Math" panose="02040503050406030204" pitchFamily="18" charset="0"/>
                          </a:rPr>
                        </m:ctrlPr>
                      </m:sSubPr>
                      <m:e>
                        <m:r>
                          <m:rPr>
                            <m:nor/>
                          </m:rPr>
                          <a:rPr lang="el-GR" sz="3600" dirty="0"/>
                          <m:t>θ</m:t>
                        </m:r>
                      </m:e>
                      <m:sub>
                        <m:r>
                          <a:rPr lang="en-US" sz="3600" i="1">
                            <a:latin typeface="Cambria Math" panose="02040503050406030204" pitchFamily="18" charset="0"/>
                          </a:rPr>
                          <m:t>𝑏</m:t>
                        </m:r>
                      </m:sub>
                    </m:sSub>
                  </m:oMath>
                </a14:m>
                <a:r>
                  <a:rPr lang="en-US" sz="3600" dirty="0"/>
                  <a:t> formulas.</a:t>
                </a:r>
                <a:endParaRPr sz="3600" dirty="0"/>
              </a:p>
            </p:txBody>
          </p:sp>
        </mc:Choice>
        <mc:Fallback>
          <p:sp>
            <p:nvSpPr>
              <p:cNvPr id="18" name="TextBox 53">
                <a:extLst>
                  <a:ext uri="{FF2B5EF4-FFF2-40B4-BE49-F238E27FC236}">
                    <a16:creationId xmlns:a16="http://schemas.microsoft.com/office/drawing/2014/main" id="{B3EF4220-6177-C51D-8FD7-69B93F5DE0DB}"/>
                  </a:ext>
                </a:extLst>
              </p:cNvPr>
              <p:cNvSpPr txBox="1">
                <a:spLocks noRot="1" noChangeAspect="1" noMove="1" noResize="1" noEditPoints="1" noAdjustHandles="1" noChangeArrowheads="1" noChangeShapeType="1" noTextEdit="1"/>
              </p:cNvSpPr>
              <p:nvPr/>
            </p:nvSpPr>
            <p:spPr>
              <a:xfrm>
                <a:off x="34792166" y="17073170"/>
                <a:ext cx="15173591" cy="1754326"/>
              </a:xfrm>
              <a:prstGeom prst="rect">
                <a:avLst/>
              </a:prstGeom>
              <a:blipFill>
                <a:blip r:embed="rId12"/>
                <a:stretch>
                  <a:fillRect l="-1505" t="-5755" b="-11511"/>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5F31C02-D54D-D60D-E397-7D6D5EE23D95}"/>
                  </a:ext>
                </a:extLst>
              </p:cNvPr>
              <p:cNvSpPr txBox="1"/>
              <p:nvPr/>
            </p:nvSpPr>
            <p:spPr>
              <a:xfrm>
                <a:off x="757342" y="31862303"/>
                <a:ext cx="33071154" cy="60016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4800" b="1" dirty="0"/>
                  <a:t>Conclusions and Next Steps</a:t>
                </a:r>
                <a:endParaRPr lang="en-US" sz="4800" dirty="0"/>
              </a:p>
              <a:p>
                <a:r>
                  <a:rPr lang="en-US" sz="4800" dirty="0"/>
                  <a:t>We found a successful solution to the 1-D case and were able to check our optimal control results against trigonometric functions. This helps us confirm the correctness of our problem set-up, giving us a stepping-stone to the higher dimensional problem and with </a:t>
                </a:r>
                <a14:m>
                  <m:oMath xmlns:m="http://schemas.openxmlformats.org/officeDocument/2006/math">
                    <m:r>
                      <a:rPr lang="en-US" sz="4800" i="1" smtClean="0">
                        <a:latin typeface="Cambria Math" panose="02040503050406030204" pitchFamily="18" charset="0"/>
                        <a:ea typeface="Cambria Math" panose="02040503050406030204" pitchFamily="18" charset="0"/>
                      </a:rPr>
                      <m:t>𝜑</m:t>
                    </m:r>
                  </m:oMath>
                </a14:m>
                <a:r>
                  <a:rPr lang="en-US" sz="4800" dirty="0"/>
                  <a:t> no longer held constant. This confirms that ACME students can sail, with a few* simplifying assumptions.</a:t>
                </a:r>
              </a:p>
              <a:p>
                <a:r>
                  <a:rPr lang="en-US" sz="4800" dirty="0"/>
                  <a:t>Given the Hamiltonian shown in the equations above, we next seek to solve the 2-D system. Due to the more complicated nature of the equation, we will continue to attempt to solve this with numerical methods.</a:t>
                </a:r>
              </a:p>
              <a:p>
                <a:endParaRPr lang="en-US" sz="4800" dirty="0"/>
              </a:p>
              <a:p>
                <a:endParaRPr lang="en-US" sz="4800" dirty="0"/>
              </a:p>
            </p:txBody>
          </p:sp>
        </mc:Choice>
        <mc:Fallback>
          <p:sp>
            <p:nvSpPr>
              <p:cNvPr id="19" name="TextBox 18">
                <a:extLst>
                  <a:ext uri="{FF2B5EF4-FFF2-40B4-BE49-F238E27FC236}">
                    <a16:creationId xmlns:a16="http://schemas.microsoft.com/office/drawing/2014/main" id="{F5F31C02-D54D-D60D-E397-7D6D5EE23D95}"/>
                  </a:ext>
                </a:extLst>
              </p:cNvPr>
              <p:cNvSpPr txBox="1">
                <a:spLocks noRot="1" noChangeAspect="1" noMove="1" noResize="1" noEditPoints="1" noAdjustHandles="1" noChangeArrowheads="1" noChangeShapeType="1" noTextEdit="1"/>
              </p:cNvSpPr>
              <p:nvPr/>
            </p:nvSpPr>
            <p:spPr>
              <a:xfrm>
                <a:off x="757342" y="31862303"/>
                <a:ext cx="33071154" cy="6001641"/>
              </a:xfrm>
              <a:prstGeom prst="rect">
                <a:avLst/>
              </a:prstGeom>
              <a:blipFill>
                <a:blip r:embed="rId13"/>
                <a:stretch>
                  <a:fillRect l="-960" t="-2321" r="-345"/>
                </a:stretch>
              </a:blipFill>
              <a:ln w="12700" cap="flat">
                <a:noFill/>
                <a:miter lim="400000"/>
              </a:ln>
              <a:effectLst/>
            </p:spPr>
            <p:txBody>
              <a:bodyPr/>
              <a:lstStyle/>
              <a:p>
                <a:r>
                  <a:rPr lang="en-US">
                    <a:noFill/>
                  </a:rPr>
                  <a:t> </a:t>
                </a:r>
              </a:p>
            </p:txBody>
          </p:sp>
        </mc:Fallback>
      </mc:AlternateContent>
      <p:pic>
        <p:nvPicPr>
          <p:cNvPr id="24" name="Picture 23" descr="A math equations on a white background&#10;&#10;AI-generated content may be incorrect.">
            <a:extLst>
              <a:ext uri="{FF2B5EF4-FFF2-40B4-BE49-F238E27FC236}">
                <a16:creationId xmlns:a16="http://schemas.microsoft.com/office/drawing/2014/main" id="{5A9AA7F5-9ACC-6761-7304-8A42596E9EF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363116" y="19987264"/>
            <a:ext cx="17270797" cy="2940591"/>
          </a:xfrm>
          <a:prstGeom prst="rect">
            <a:avLst/>
          </a:prstGeom>
          <a:ln>
            <a:solidFill>
              <a:schemeClr val="tx1"/>
            </a:solidFill>
          </a:ln>
        </p:spPr>
      </p:pic>
      <p:pic>
        <p:nvPicPr>
          <p:cNvPr id="30" name="Picture 29" descr="A math equations with black text&#10;&#10;AI-generated content may be incorrect.">
            <a:extLst>
              <a:ext uri="{FF2B5EF4-FFF2-40B4-BE49-F238E27FC236}">
                <a16:creationId xmlns:a16="http://schemas.microsoft.com/office/drawing/2014/main" id="{3241B1A7-45CA-17E5-519C-1CECE1E04E34}"/>
              </a:ext>
            </a:extLst>
          </p:cNvPr>
          <p:cNvPicPr>
            <a:picLocks noChangeAspect="1"/>
          </p:cNvPicPr>
          <p:nvPr/>
        </p:nvPicPr>
        <p:blipFill>
          <a:blip r:embed="rId15">
            <a:extLst>
              <a:ext uri="{28A0092B-C50C-407E-A947-70E740481C1C}">
                <a14:useLocalDpi xmlns:a14="http://schemas.microsoft.com/office/drawing/2010/main" val="0"/>
              </a:ext>
            </a:extLst>
          </a:blip>
          <a:srcRect t="8232" r="2401" b="20062"/>
          <a:stretch/>
        </p:blipFill>
        <p:spPr>
          <a:xfrm>
            <a:off x="16399495" y="29040302"/>
            <a:ext cx="15198040" cy="2048550"/>
          </a:xfrm>
          <a:prstGeom prst="rect">
            <a:avLst/>
          </a:prstGeom>
          <a:ln>
            <a:solidFill>
              <a:schemeClr val="tx1"/>
            </a:solidFill>
          </a:ln>
        </p:spPr>
      </p:pic>
      <p:sp>
        <p:nvSpPr>
          <p:cNvPr id="31" name="TextBox 30">
            <a:extLst>
              <a:ext uri="{FF2B5EF4-FFF2-40B4-BE49-F238E27FC236}">
                <a16:creationId xmlns:a16="http://schemas.microsoft.com/office/drawing/2014/main" id="{3F86ACC0-1D2D-9FD6-0936-C4EE356014C5}"/>
              </a:ext>
            </a:extLst>
          </p:cNvPr>
          <p:cNvSpPr txBox="1"/>
          <p:nvPr/>
        </p:nvSpPr>
        <p:spPr>
          <a:xfrm>
            <a:off x="14389016" y="28530347"/>
            <a:ext cx="1312217"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000000"/>
                </a:solidFill>
                <a:effectLst/>
                <a:uFillTx/>
                <a:latin typeface="+mj-lt"/>
                <a:ea typeface="+mj-ea"/>
                <a:cs typeface="+mj-cs"/>
                <a:sym typeface="Calibri"/>
              </a:rPr>
              <a:t>With</a:t>
            </a:r>
          </a:p>
        </p:txBody>
      </p:sp>
      <p:pic>
        <p:nvPicPr>
          <p:cNvPr id="36" name="Picture 35" descr="A graph showing a number of boats&#10;&#10;AI-generated content may be incorrect.">
            <a:extLst>
              <a:ext uri="{FF2B5EF4-FFF2-40B4-BE49-F238E27FC236}">
                <a16:creationId xmlns:a16="http://schemas.microsoft.com/office/drawing/2014/main" id="{2B3C9D3B-D5A4-0ADF-7A47-A6550BDDCEE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4792165" y="9621118"/>
            <a:ext cx="13811141" cy="7232015"/>
          </a:xfrm>
          <a:prstGeom prst="rect">
            <a:avLst/>
          </a:prstGeom>
          <a:ln>
            <a:solidFill>
              <a:schemeClr val="tx1"/>
            </a:solidFill>
          </a:ln>
        </p:spPr>
      </p:pic>
      <p:sp>
        <p:nvSpPr>
          <p:cNvPr id="38" name="TextBox 37">
            <a:extLst>
              <a:ext uri="{FF2B5EF4-FFF2-40B4-BE49-F238E27FC236}">
                <a16:creationId xmlns:a16="http://schemas.microsoft.com/office/drawing/2014/main" id="{B3D55AC5-9F8E-F98A-8A87-215ABCFF0DE3}"/>
              </a:ext>
            </a:extLst>
          </p:cNvPr>
          <p:cNvSpPr txBox="1"/>
          <p:nvPr/>
        </p:nvSpPr>
        <p:spPr>
          <a:xfrm>
            <a:off x="754870" y="30254301"/>
            <a:ext cx="867641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3600" b="1" dirty="0"/>
              <a:t>Figure 1: </a:t>
            </a:r>
            <a:r>
              <a:rPr lang="en-US" sz="3600" dirty="0"/>
              <a:t>Boom angle and heading of the boat</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pic>
        <p:nvPicPr>
          <p:cNvPr id="1024" name="Picture 1023" descr="A diagram of a clock&#10;&#10;AI-generated content may be incorrect.">
            <a:extLst>
              <a:ext uri="{FF2B5EF4-FFF2-40B4-BE49-F238E27FC236}">
                <a16:creationId xmlns:a16="http://schemas.microsoft.com/office/drawing/2014/main" id="{21622C43-EDB3-129C-7A06-B2DA56432D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913558" y="7425260"/>
            <a:ext cx="8131376" cy="7342255"/>
          </a:xfrm>
          <a:prstGeom prst="rect">
            <a:avLst/>
          </a:prstGeom>
          <a:ln>
            <a:solidFill>
              <a:schemeClr val="tx1"/>
            </a:solidFill>
          </a:ln>
          <a:effectLst/>
        </p:spPr>
      </p:pic>
      <p:sp>
        <p:nvSpPr>
          <p:cNvPr id="1027" name="TextBox 1026">
            <a:extLst>
              <a:ext uri="{FF2B5EF4-FFF2-40B4-BE49-F238E27FC236}">
                <a16:creationId xmlns:a16="http://schemas.microsoft.com/office/drawing/2014/main" id="{C946B2E2-4A05-6638-6717-B8F7EDB29897}"/>
              </a:ext>
            </a:extLst>
          </p:cNvPr>
          <p:cNvSpPr txBox="1"/>
          <p:nvPr/>
        </p:nvSpPr>
        <p:spPr>
          <a:xfrm>
            <a:off x="23998515" y="14891758"/>
            <a:ext cx="9963412"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3600" b="1" dirty="0"/>
              <a:t>Figure 2: </a:t>
            </a:r>
            <a:r>
              <a:rPr lang="en-US" sz="3600" dirty="0"/>
              <a:t>[1] The no-go zone. The white wedge shows the direction the boat cannot go while tacking into the wind, one of several problems we consider in our optimal control.</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pic>
        <p:nvPicPr>
          <p:cNvPr id="1033" name="Picture 1032">
            <a:extLst>
              <a:ext uri="{FF2B5EF4-FFF2-40B4-BE49-F238E27FC236}">
                <a16:creationId xmlns:a16="http://schemas.microsoft.com/office/drawing/2014/main" id="{587F6C70-5F50-3009-8973-DFCBF50E366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190211" y="26045354"/>
            <a:ext cx="19771716" cy="2407391"/>
          </a:xfrm>
          <a:prstGeom prst="rect">
            <a:avLst/>
          </a:prstGeom>
          <a:ln>
            <a:solidFill>
              <a:schemeClr val="tx1"/>
            </a:solidFill>
          </a:ln>
        </p:spPr>
      </p:pic>
      <p:pic>
        <p:nvPicPr>
          <p:cNvPr id="1037" name="Picture 1036" descr="A graph of different types of travel&#10;&#10;AI-generated content may be incorrect.">
            <a:extLst>
              <a:ext uri="{FF2B5EF4-FFF2-40B4-BE49-F238E27FC236}">
                <a16:creationId xmlns:a16="http://schemas.microsoft.com/office/drawing/2014/main" id="{11A0B218-B028-A8CF-0E35-7D959A302E3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4701621" y="19400862"/>
            <a:ext cx="15111838" cy="11333878"/>
          </a:xfrm>
          <a:prstGeom prst="rect">
            <a:avLst/>
          </a:prstGeom>
          <a:ln>
            <a:solidFill>
              <a:schemeClr val="tx1"/>
            </a:solidFill>
          </a:ln>
        </p:spPr>
      </p:pic>
      <p:sp>
        <p:nvSpPr>
          <p:cNvPr id="1038" name="TextBox 1037">
            <a:extLst>
              <a:ext uri="{FF2B5EF4-FFF2-40B4-BE49-F238E27FC236}">
                <a16:creationId xmlns:a16="http://schemas.microsoft.com/office/drawing/2014/main" id="{535AA533-132B-00D5-9379-5C9C62481795}"/>
              </a:ext>
            </a:extLst>
          </p:cNvPr>
          <p:cNvSpPr txBox="1"/>
          <p:nvPr/>
        </p:nvSpPr>
        <p:spPr>
          <a:xfrm>
            <a:off x="31520597" y="37139080"/>
            <a:ext cx="2568808"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400" dirty="0"/>
              <a:t>*More than a few</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lane flying through the sky&#10;&#10;AI-generated content may be incorrect.">
            <a:extLst>
              <a:ext uri="{FF2B5EF4-FFF2-40B4-BE49-F238E27FC236}">
                <a16:creationId xmlns:a16="http://schemas.microsoft.com/office/drawing/2014/main" id="{EA75325F-D0C3-CE9C-A8B0-83AC6B911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0" y="12869152"/>
            <a:ext cx="51447138" cy="23299614"/>
          </a:xfrm>
          <a:prstGeom prst="rect">
            <a:avLst/>
          </a:prstGeom>
        </p:spPr>
      </p:pic>
      <p:sp>
        <p:nvSpPr>
          <p:cNvPr id="2" name="Title 1">
            <a:extLst>
              <a:ext uri="{FF2B5EF4-FFF2-40B4-BE49-F238E27FC236}">
                <a16:creationId xmlns:a16="http://schemas.microsoft.com/office/drawing/2014/main" id="{95BC8FB4-2D24-B1D9-59AD-4A4E32F1F5AC}"/>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ED9DC10-1527-D618-9018-85E839082956}"/>
                  </a:ext>
                </a:extLst>
              </p:cNvPr>
              <p:cNvSpPr txBox="1"/>
              <p:nvPr/>
            </p:nvSpPr>
            <p:spPr>
              <a:xfrm>
                <a:off x="32523498" y="22525098"/>
                <a:ext cx="2025040"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lang="en-US" sz="12000" i="1" smtClean="0">
                              <a:latin typeface="Cambria Math" panose="02040503050406030204" pitchFamily="18" charset="0"/>
                            </a:rPr>
                          </m:ctrlPr>
                        </m:sSubPr>
                        <m:e>
                          <m:r>
                            <m:rPr>
                              <m:nor/>
                            </m:rPr>
                            <a:rPr lang="el-GR" sz="12000" dirty="0"/>
                            <m:t>θ</m:t>
                          </m:r>
                        </m:e>
                        <m:sub>
                          <m:r>
                            <a:rPr lang="en-US" sz="12000" b="0" i="1" smtClean="0">
                              <a:latin typeface="Cambria Math" panose="02040503050406030204" pitchFamily="18" charset="0"/>
                            </a:rPr>
                            <m:t>𝑏</m:t>
                          </m:r>
                        </m:sub>
                      </m:sSub>
                    </m:oMath>
                  </m:oMathPara>
                </a14:m>
                <a:endParaRPr kumimoji="0" lang="en-US" sz="12000" b="0" i="0" u="none" strike="noStrike" cap="none" spc="0" normalizeH="0" baseline="0" dirty="0">
                  <a:ln>
                    <a:noFill/>
                  </a:ln>
                  <a:solidFill>
                    <a:srgbClr val="000000"/>
                  </a:solidFill>
                  <a:effectLst/>
                  <a:uFillTx/>
                  <a:sym typeface="Calibri"/>
                </a:endParaRPr>
              </a:p>
            </p:txBody>
          </p:sp>
        </mc:Choice>
        <mc:Fallback xmlns="">
          <p:sp>
            <p:nvSpPr>
              <p:cNvPr id="11" name="TextBox 10">
                <a:extLst>
                  <a:ext uri="{FF2B5EF4-FFF2-40B4-BE49-F238E27FC236}">
                    <a16:creationId xmlns:a16="http://schemas.microsoft.com/office/drawing/2014/main" id="{8ED9DC10-1527-D618-9018-85E839082956}"/>
                  </a:ext>
                </a:extLst>
              </p:cNvPr>
              <p:cNvSpPr txBox="1">
                <a:spLocks noRot="1" noChangeAspect="1" noMove="1" noResize="1" noEditPoints="1" noAdjustHandles="1" noChangeArrowheads="1" noChangeShapeType="1" noTextEdit="1"/>
              </p:cNvSpPr>
              <p:nvPr/>
            </p:nvSpPr>
            <p:spPr>
              <a:xfrm>
                <a:off x="32523498" y="22525098"/>
                <a:ext cx="2025040" cy="1938990"/>
              </a:xfrm>
              <a:prstGeom prst="rect">
                <a:avLst/>
              </a:prstGeom>
              <a:blipFill>
                <a:blip r:embed="rId3"/>
                <a:stretch>
                  <a:fillRect l="-14286" r="-2484" b="-11688"/>
                </a:stretch>
              </a:blipFill>
              <a:ln w="12700" cap="flat">
                <a:noFill/>
                <a:miter lim="400000"/>
              </a:ln>
              <a:effectLst/>
            </p:spPr>
            <p:txBody>
              <a:bodyPr/>
              <a:lstStyle/>
              <a:p>
                <a:r>
                  <a:rPr lang="en-US">
                    <a:noFill/>
                  </a:rPr>
                  <a:t> </a:t>
                </a:r>
              </a:p>
            </p:txBody>
          </p:sp>
        </mc:Fallback>
      </mc:AlternateContent>
      <p:pic>
        <p:nvPicPr>
          <p:cNvPr id="2050" name="Picture 2" descr="Angle - Free education icons">
            <a:extLst>
              <a:ext uri="{FF2B5EF4-FFF2-40B4-BE49-F238E27FC236}">
                <a16:creationId xmlns:a16="http://schemas.microsoft.com/office/drawing/2014/main" id="{587F2823-6703-409D-804A-9E255118D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05308" y="23494593"/>
            <a:ext cx="4394557" cy="43945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65F9C59-64E4-F85A-1B8E-717537542DE1}"/>
                  </a:ext>
                </a:extLst>
              </p:cNvPr>
              <p:cNvSpPr txBox="1"/>
              <p:nvPr/>
            </p:nvSpPr>
            <p:spPr>
              <a:xfrm>
                <a:off x="38402586" y="25012146"/>
                <a:ext cx="1515221"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lang="en-US" sz="12000" i="1" smtClean="0">
                          <a:latin typeface="Cambria Math" panose="02040503050406030204" pitchFamily="18" charset="0"/>
                          <a:ea typeface="Cambria Math" panose="02040503050406030204" pitchFamily="18" charset="0"/>
                        </a:rPr>
                        <m:t>𝜑</m:t>
                      </m:r>
                    </m:oMath>
                  </m:oMathPara>
                </a14:m>
                <a:endParaRPr kumimoji="0" lang="en-US" sz="12000" b="0" i="0" u="none" strike="noStrike" cap="none" spc="0" normalizeH="0" baseline="0" dirty="0">
                  <a:ln>
                    <a:noFill/>
                  </a:ln>
                  <a:solidFill>
                    <a:srgbClr val="000000"/>
                  </a:solidFill>
                  <a:effectLst/>
                  <a:uFillTx/>
                  <a:sym typeface="Calibri"/>
                </a:endParaRPr>
              </a:p>
            </p:txBody>
          </p:sp>
        </mc:Choice>
        <mc:Fallback xmlns="">
          <p:sp>
            <p:nvSpPr>
              <p:cNvPr id="19" name="TextBox 18">
                <a:extLst>
                  <a:ext uri="{FF2B5EF4-FFF2-40B4-BE49-F238E27FC236}">
                    <a16:creationId xmlns:a16="http://schemas.microsoft.com/office/drawing/2014/main" id="{765F9C59-64E4-F85A-1B8E-717537542DE1}"/>
                  </a:ext>
                </a:extLst>
              </p:cNvPr>
              <p:cNvSpPr txBox="1">
                <a:spLocks noRot="1" noChangeAspect="1" noMove="1" noResize="1" noEditPoints="1" noAdjustHandles="1" noChangeArrowheads="1" noChangeShapeType="1" noTextEdit="1"/>
              </p:cNvSpPr>
              <p:nvPr/>
            </p:nvSpPr>
            <p:spPr>
              <a:xfrm>
                <a:off x="38402586" y="25012146"/>
                <a:ext cx="1515221" cy="1938990"/>
              </a:xfrm>
              <a:prstGeom prst="rect">
                <a:avLst/>
              </a:prstGeom>
              <a:blipFill>
                <a:blip r:embed="rId5"/>
                <a:stretch>
                  <a:fillRect l="-20000" r="-17500" b="-19481"/>
                </a:stretch>
              </a:blipFill>
              <a:ln w="12700" cap="flat">
                <a:noFill/>
                <a:miter lim="400000"/>
              </a:ln>
              <a:effectLst/>
            </p:spPr>
            <p:txBody>
              <a:bodyPr/>
              <a:lstStyle/>
              <a:p>
                <a:r>
                  <a:rPr lang="en-US">
                    <a:noFill/>
                  </a:rPr>
                  <a:t> </a:t>
                </a:r>
              </a:p>
            </p:txBody>
          </p:sp>
        </mc:Fallback>
      </mc:AlternateContent>
      <p:pic>
        <p:nvPicPr>
          <p:cNvPr id="2052" name="Picture 4" descr="Right-Angle Icons - Free SVG &amp; PNG Right-Angle Images - Noun Project">
            <a:extLst>
              <a:ext uri="{FF2B5EF4-FFF2-40B4-BE49-F238E27FC236}">
                <a16:creationId xmlns:a16="http://schemas.microsoft.com/office/drawing/2014/main" id="{6CC5C0C1-6A78-2666-A18F-54E1EA1D07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096208" flipH="1">
            <a:off x="32719700" y="22086127"/>
            <a:ext cx="3657677" cy="379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889512"/>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861</TotalTime>
  <Words>622</Words>
  <Application>Microsoft Macintosh PowerPoint</Application>
  <PresentationFormat>Custom</PresentationFormat>
  <Paragraphs>47</Paragraphs>
  <Slides>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Calibri</vt:lpstr>
      <vt:lpstr>Calibri Light</vt:lpstr>
      <vt:lpstr>Cambria Math</vt:lpstr>
      <vt:lpstr>System Font Regular</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Dallin Anderson</cp:lastModifiedBy>
  <cp:revision>6</cp:revision>
  <dcterms:modified xsi:type="dcterms:W3CDTF">2025-04-10T05:17:41Z</dcterms:modified>
</cp:coreProperties>
</file>